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  <p:sldMasterId id="2147483660" r:id="rId2"/>
  </p:sldMasterIdLst>
  <p:notesMasterIdLst>
    <p:notesMasterId r:id="rId9"/>
  </p:notesMasterIdLst>
  <p:sldIdLst>
    <p:sldId id="256" r:id="rId3"/>
    <p:sldId id="257" r:id="rId4"/>
    <p:sldId id="259" r:id="rId5"/>
    <p:sldId id="261" r:id="rId6"/>
    <p:sldId id="263" r:id="rId7"/>
    <p:sldId id="265" r:id="rId8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268E1E-0E44-426D-905E-8AD9B19D2182}" type="datetimeFigureOut">
              <a:rPr lang="cs-CZ" smtClean="0"/>
              <a:t>04.03.2026</a:t>
            </a:fld>
            <a:endParaRPr lang="cs-CZ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cs-CZ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1B2431-D351-4C6E-A3CF-9DFAC0E3E050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7988891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Hello everyone, today I will explain in detail the working principle of the PV combiner box. This PPT will comprehensively introduce this key device in the photovoltaic system from definition, structure, principle to application.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This presentation will be divided into four parts. First, we will understand the basic definition and function of the PV combiner box; second, we will delve into its interior to see what core components it consists of; then, we will analyze its working principle in detail through a flowchart; finally, we will discuss its practical application scenarios and core value.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简单来说，光伏汇流箱就是光伏电站里一个负责“中转”和“安保”的关键角色。它的主要工作是把很多组光伏板发出来的电汇集到一起，同时像一个保安一样，提供各种保护功能，并在智能版本中，实时监控每一路的运行状态，让我们能清楚地知道系统是否健康。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This diagram shows the typical internal structure of a combiner box. From the outside in, a sturdy enclosure provides protection; each input string is protected by a fuse and a reverse diode; after the electricity from all strings is combined, it is output through a main circuit breaker; at the same time, the surge protection module and smart monitoring unit ensure the safety and intelligent operation of the system.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2763"/>
            <a:ext cx="3429000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The working process of the combiner box can be summarized in these seven steps: After the solar panels generate electricity, the current enters the combiner box, undergoes fine protection for each string, then all healthy currents are combined to form a powerful current output to the inverter. Throughout the process, lightning protection and smart monitoring are always online, ensuring the safety and stability of the system.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80013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cs-CZ" smtClean="0"/>
              <a:t>1.7.2013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290763" y="512763"/>
            <a:ext cx="4562475" cy="2566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1200"/>
            <a:ext cx="7315200" cy="30813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 i="0" u="none" strike="noStrike"/>
            </a:lvl1pPr>
          </a:lstStyle>
          <a:p>
            <a:pPr indent="0" algn="l">
              <a:lnSpc>
                <a:spcPct val="100000"/>
              </a:lnSpc>
            </a:pPr>
            <a:r>
              <a:rPr lang="en-US" sz="1400" b="0" i="0" u="none" strike="noStrike">
                <a:solidFill>
                  <a:srgbClr val="000000"/>
                </a:solidFill>
              </a:rPr>
              <a:t>Combiner boxes are widely used in photovoltaic projects of all scales, from large ground-mounted power plants to commercial and industrial rooftops, and distributed systems. Its core values are reflected in three aspects: it greatly simplifies on-site wiring, significantly improves the safety level of the system, and through intelligent monitoring, makes the operation and maintenance of the photovoltaic system more efficient and convenient than ever before.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80013" y="6502400"/>
            <a:ext cx="3962400" cy="34131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r>
              <a:rPr lang="cs-CZ" smtClean="0"/>
              <a:t>‹#›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幻灯片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30"/>
          <p:cNvSpPr txBox="1"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3" name="Shape 31"/>
          <p:cNvSpPr txBox="1"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1pPr>
            <a:lvl2pPr lvl="1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lvl="2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3pPr>
            <a:lvl4pPr lvl="3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4pPr>
            <a:lvl5pPr lvl="4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5pPr>
            <a:lvl6pPr lvl="5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6pPr>
            <a:lvl7pPr lvl="6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7pPr>
            <a:lvl8pPr lvl="7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8pPr>
            <a:lvl9pPr lvl="8" algn="ctr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9pPr>
          </a:lstStyle>
          <a:p>
            <a:endParaRPr/>
          </a:p>
        </p:txBody>
      </p:sp>
      <p:sp>
        <p:nvSpPr>
          <p:cNvPr id="14" name="Shape 3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5" name="Shape 3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6" name="Shape 3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竖排文字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4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0" name="Shape 50"/>
          <p:cNvSpPr txBox="1">
            <a:spLocks noGrp="1"/>
          </p:cNvSpPr>
          <p:nvPr>
            <p:ph type="body" idx="1"/>
          </p:nvPr>
        </p:nvSpPr>
        <p:spPr>
          <a:xfrm rot="5400000">
            <a:off x="2940248" y="-942379"/>
            <a:ext cx="3263504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1" name="Shape 5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2" name="Shape 5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3" name="Shape 5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竖排标题与文本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15"/>
          <p:cNvSpPr txBox="1">
            <a:spLocks noGrp="1"/>
          </p:cNvSpPr>
          <p:nvPr>
            <p:ph type="title"/>
          </p:nvPr>
        </p:nvSpPr>
        <p:spPr>
          <a:xfrm rot="5400000">
            <a:off x="5350073" y="1467445"/>
            <a:ext cx="4358879" cy="19716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6" name="Shape 16"/>
          <p:cNvSpPr txBox="1">
            <a:spLocks noGrp="1"/>
          </p:cNvSpPr>
          <p:nvPr>
            <p:ph type="body" idx="1"/>
          </p:nvPr>
        </p:nvSpPr>
        <p:spPr>
          <a:xfrm rot="5400000">
            <a:off x="1349573" y="-447080"/>
            <a:ext cx="4358879" cy="58007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77" name="Shape 1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8" name="Shape 1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79" name="Shape 1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标题和内容" type="obj">
  <p:cSld name="OBJEC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54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19" name="Shape 5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20" name="Shape 5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1" name="Shape 5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2" name="Shape 5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节标题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59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500"/>
              <a:buFont typeface="Arial"/>
              <a:buNone/>
              <a:defRPr sz="45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5" name="Shape 60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14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500"/>
              <a:buNone/>
              <a:defRPr sz="15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400"/>
              <a:buNone/>
              <a:defRPr sz="14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888888"/>
              </a:buClr>
              <a:buSzPts val="1200"/>
              <a:buNone/>
              <a:defRPr sz="12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Shape 6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7" name="Shape 6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28" name="Shape 6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两栏内容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9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1" name="Shape 10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2" name="Shape 11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33" name="Shape 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4" name="Shape 13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5" name="Shape 1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比较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35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38" name="Shape 3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340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39" name="Shape 37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340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0" name="Shape 38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 b="1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 b="1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 b="1"/>
            </a:lvl9pPr>
          </a:lstStyle>
          <a:p>
            <a:endParaRPr/>
          </a:p>
        </p:txBody>
      </p:sp>
      <p:sp>
        <p:nvSpPr>
          <p:cNvPr id="41" name="Shape 39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175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1pPr>
            <a:lvl2pPr marL="914400" lvl="1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2pPr>
            <a:lvl3pPr marL="1371600" lvl="2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3pPr>
            <a:lvl4pPr marL="1828800" lvl="3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4pPr>
            <a:lvl5pPr marL="2286000" lvl="4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5pPr>
            <a:lvl6pPr marL="2743200" lvl="5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marL="3200400" lvl="6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marL="3657600" lvl="7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marL="4114800" lvl="8" indent="-3175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>
            <a:endParaRPr/>
          </a:p>
        </p:txBody>
      </p:sp>
      <p:sp>
        <p:nvSpPr>
          <p:cNvPr id="42" name="Shape 4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3" name="Shape 4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4" name="Shape 4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仅标题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20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7" name="Shape 2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8" name="Shape 2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49" name="Shape 23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空白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Shape 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2" name="Shape 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3" name="Shape 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内容与标题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43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6" name="Shape 44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3810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1pPr>
            <a:lvl2pPr marL="914400" lvl="1" indent="-3619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2100"/>
              <a:buChar char="•"/>
              <a:defRPr sz="2100"/>
            </a:lvl2pPr>
            <a:lvl3pPr marL="1371600" lvl="2" indent="-3429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 sz="1800"/>
            </a:lvl3pPr>
            <a:lvl4pPr marL="1828800" lvl="3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4pPr>
            <a:lvl5pPr marL="2286000" lvl="4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5pPr>
            <a:lvl6pPr marL="2743200" lvl="5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6pPr>
            <a:lvl7pPr marL="3200400" lvl="6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7pPr>
            <a:lvl8pPr marL="3657600" lvl="7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8pPr>
            <a:lvl9pPr marL="4114800" lvl="8" indent="-32385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9pPr>
          </a:lstStyle>
          <a:p>
            <a:endParaRPr/>
          </a:p>
        </p:txBody>
      </p:sp>
      <p:sp>
        <p:nvSpPr>
          <p:cNvPr id="57" name="Shape 45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58" name="Shape 4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59" name="Shape 4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0" name="Shape 4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图片与标题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24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3" name="Shape 25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Shape 26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1pPr>
            <a:lvl2pPr marL="914400" lvl="1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2pPr>
            <a:lvl3pPr marL="1371600" lvl="2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900"/>
              <a:buNone/>
              <a:defRPr sz="900"/>
            </a:lvl3pPr>
            <a:lvl4pPr marL="1828800" lvl="3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4pPr>
            <a:lvl5pPr marL="2286000" lvl="4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5pPr>
            <a:lvl6pPr marL="2743200" lvl="5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6pPr>
            <a:lvl7pPr marL="3200400" lvl="6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7pPr>
            <a:lvl8pPr marL="3657600" lvl="7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8pPr>
            <a:lvl9pPr marL="4114800" lvl="8" indent="-228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800"/>
              <a:buNone/>
              <a:defRPr sz="800"/>
            </a:lvl9pPr>
          </a:lstStyle>
          <a:p>
            <a:endParaRPr/>
          </a:p>
        </p:txBody>
      </p:sp>
      <p:sp>
        <p:nvSpPr>
          <p:cNvPr id="65" name="Shape 2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6" name="Shape 2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>
            <a:endParaRPr/>
          </a:p>
        </p:txBody>
      </p:sp>
      <p:sp>
        <p:nvSpPr>
          <p:cNvPr id="67" name="Shape 2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Arial"/>
              <a:buNone/>
              <a:defRPr sz="33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400"/>
            </a:lvl9pPr>
          </a:lstStyle>
          <a:p>
            <a:endParaRPr/>
          </a:p>
        </p:txBody>
      </p:sp>
      <p:sp>
        <p:nvSpPr>
          <p:cNvPr id="7" name="Shape 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t" anchorCtr="0">
            <a:normAutofit/>
          </a:bodyPr>
          <a:lstStyle>
            <a:lvl1pPr marL="457200" marR="0" lvl="0" indent="-361950" algn="l" rtl="0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Arial"/>
              <a:buChar char="•"/>
              <a:defRPr sz="21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429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385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Char char="•"/>
              <a:defRPr sz="15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17500" algn="l" rtl="0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8" name="Shape 3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9" name="Shape 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100"/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100"/>
              <a:buNone/>
              <a:defRPr sz="14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0" name="Shape 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75" tIns="34275" rIns="68575" bIns="34275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900" b="0" i="0" u="none" strike="noStrike" cap="non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zh-C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默认主题"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57483699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2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jpeg"/><Relationship Id="rId7" Type="http://schemas.openxmlformats.org/officeDocument/2006/relationships/image" Target="../media/image13.sv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11" Type="http://schemas.openxmlformats.org/officeDocument/2006/relationships/image" Target="../media/image17.svg"/><Relationship Id="rId5" Type="http://schemas.openxmlformats.org/officeDocument/2006/relationships/image" Target="../media/image11.svg"/><Relationship Id="rId10" Type="http://schemas.openxmlformats.org/officeDocument/2006/relationships/image" Target="../media/image9.png"/><Relationship Id="rId4" Type="http://schemas.openxmlformats.org/officeDocument/2006/relationships/image" Target="../media/image6.png"/><Relationship Id="rId9" Type="http://schemas.openxmlformats.org/officeDocument/2006/relationships/image" Target="../media/image15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0.jpeg"/><Relationship Id="rId7" Type="http://schemas.openxmlformats.org/officeDocument/2006/relationships/image" Target="../media/image22.sv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2.png"/><Relationship Id="rId11" Type="http://schemas.openxmlformats.org/officeDocument/2006/relationships/image" Target="../media/image26.svg"/><Relationship Id="rId5" Type="http://schemas.openxmlformats.org/officeDocument/2006/relationships/image" Target="../media/image20.svg"/><Relationship Id="rId10" Type="http://schemas.openxmlformats.org/officeDocument/2006/relationships/image" Target="../media/image14.png"/><Relationship Id="rId4" Type="http://schemas.openxmlformats.org/officeDocument/2006/relationships/image" Target="../media/image11.png"/><Relationship Id="rId9" Type="http://schemas.openxmlformats.org/officeDocument/2006/relationships/image" Target="../media/image24.sv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svg"/><Relationship Id="rId13" Type="http://schemas.openxmlformats.org/officeDocument/2006/relationships/image" Target="../media/image18.png"/><Relationship Id="rId3" Type="http://schemas.openxmlformats.org/officeDocument/2006/relationships/image" Target="../media/image15.png"/><Relationship Id="rId7" Type="http://schemas.openxmlformats.org/officeDocument/2006/relationships/image" Target="../media/image8.png"/><Relationship Id="rId12" Type="http://schemas.openxmlformats.org/officeDocument/2006/relationships/image" Target="../media/image32.svg"/><Relationship Id="rId2" Type="http://schemas.openxmlformats.org/officeDocument/2006/relationships/notesSlide" Target="../notesSlides/notesSlide5.xml"/><Relationship Id="rId16" Type="http://schemas.openxmlformats.org/officeDocument/2006/relationships/image" Target="../media/image36.sv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svg"/><Relationship Id="rId11" Type="http://schemas.openxmlformats.org/officeDocument/2006/relationships/image" Target="../media/image17.png"/><Relationship Id="rId5" Type="http://schemas.openxmlformats.org/officeDocument/2006/relationships/image" Target="../media/image3.png"/><Relationship Id="rId15" Type="http://schemas.openxmlformats.org/officeDocument/2006/relationships/image" Target="../media/image19.png"/><Relationship Id="rId10" Type="http://schemas.openxmlformats.org/officeDocument/2006/relationships/image" Target="../media/image30.svg"/><Relationship Id="rId4" Type="http://schemas.openxmlformats.org/officeDocument/2006/relationships/image" Target="../media/image28.svg"/><Relationship Id="rId9" Type="http://schemas.openxmlformats.org/officeDocument/2006/relationships/image" Target="../media/image16.png"/><Relationship Id="rId14" Type="http://schemas.openxmlformats.org/officeDocument/2006/relationships/image" Target="../media/image34.sv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7.svg"/><Relationship Id="rId3" Type="http://schemas.openxmlformats.org/officeDocument/2006/relationships/image" Target="../media/image20.jpeg"/><Relationship Id="rId7" Type="http://schemas.openxmlformats.org/officeDocument/2006/relationships/image" Target="../media/image41.svg"/><Relationship Id="rId12" Type="http://schemas.openxmlformats.org/officeDocument/2006/relationships/image" Target="../media/image2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png"/><Relationship Id="rId11" Type="http://schemas.openxmlformats.org/officeDocument/2006/relationships/image" Target="../media/image45.svg"/><Relationship Id="rId5" Type="http://schemas.openxmlformats.org/officeDocument/2006/relationships/image" Target="../media/image39.svg"/><Relationship Id="rId10" Type="http://schemas.openxmlformats.org/officeDocument/2006/relationships/image" Target="../media/image24.png"/><Relationship Id="rId4" Type="http://schemas.openxmlformats.org/officeDocument/2006/relationships/image" Target="../media/image21.png"/><Relationship Id="rId9" Type="http://schemas.openxmlformats.org/officeDocument/2006/relationships/image" Target="../media/image43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1016000" y="2413000"/>
            <a:ext cx="10160000" cy="889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3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Working Principle of PV Combiner Box</a:t>
            </a:r>
            <a:endParaRPr lang="en-US" sz="1100" dirty="0"/>
          </a:p>
        </p:txBody>
      </p:sp>
      <p:sp>
        <p:nvSpPr>
          <p:cNvPr id="4" name="AutoShape 4"/>
          <p:cNvSpPr/>
          <p:nvPr/>
        </p:nvSpPr>
        <p:spPr>
          <a:xfrm>
            <a:off x="1016000" y="3683000"/>
            <a:ext cx="10160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20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Technical Analysis and Application</a:t>
            </a:r>
            <a:endParaRPr lang="en-US" sz="11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3810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Table of Contents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778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172A45">
              <a:alpha val="10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66800" y="2082800"/>
            <a:ext cx="609600" cy="6096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1828800" y="20828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1. What is a PV Combiner Box?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1828800" y="2514600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CCD6F6"/>
                </a:solidFill>
                <a:latin typeface="Noto Sans SC"/>
                <a:ea typeface="Noto Sans SC"/>
                <a:cs typeface="Noto Sans SC"/>
                <a:sym typeface="Noto Sans SC"/>
              </a:rPr>
              <a:t>Understand the basic definition, core functions, and industry standards of a PV combiner box.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096000" y="1778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172A45">
              <a:alpha val="10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6400800" y="2082800"/>
            <a:ext cx="609600" cy="6096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7162800" y="20828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2. Core Structure and Components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7162800" y="2630014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CCD6F6"/>
                </a:solidFill>
                <a:latin typeface="Noto Sans SC"/>
                <a:ea typeface="Noto Sans SC"/>
                <a:cs typeface="Noto Sans SC"/>
                <a:sym typeface="Noto Sans SC"/>
              </a:rPr>
              <a:t>Deep dive into internal core components, such as fuses, surge protectors, and monitoring modules.</a:t>
            </a:r>
            <a:endParaRPr lang="en-US" sz="1100" dirty="0"/>
          </a:p>
        </p:txBody>
      </p:sp>
      <p:sp>
        <p:nvSpPr>
          <p:cNvPr id="11" name="AutoShape 11"/>
          <p:cNvSpPr/>
          <p:nvPr/>
        </p:nvSpPr>
        <p:spPr>
          <a:xfrm>
            <a:off x="762000" y="3937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172A45">
              <a:alpha val="10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66800" y="4241800"/>
            <a:ext cx="609600" cy="6096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1828800" y="42418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3. In-depth Analysis of Working Principle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1828800" y="4789014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CCD6F6"/>
                </a:solidFill>
                <a:latin typeface="Noto Sans SC"/>
                <a:ea typeface="Noto Sans SC"/>
                <a:cs typeface="Noto Sans SC"/>
                <a:sym typeface="Noto Sans SC"/>
              </a:rPr>
              <a:t>Detailed breakdown of the entire process of power combination and signal acquisition through a flowchart.</a:t>
            </a:r>
            <a:endParaRPr lang="en-US" sz="1100" dirty="0"/>
          </a:p>
        </p:txBody>
      </p:sp>
      <p:sp>
        <p:nvSpPr>
          <p:cNvPr id="15" name="AutoShape 15"/>
          <p:cNvSpPr/>
          <p:nvPr/>
        </p:nvSpPr>
        <p:spPr>
          <a:xfrm>
            <a:off x="6096000" y="3937000"/>
            <a:ext cx="5080000" cy="1905000"/>
          </a:xfrm>
          <a:prstGeom prst="roundRect">
            <a:avLst>
              <a:gd name="adj" fmla="val 6666"/>
            </a:avLst>
          </a:prstGeom>
          <a:solidFill>
            <a:srgbClr val="172A45">
              <a:alpha val="100000"/>
            </a:srgbClr>
          </a:solidFill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400800" y="4241800"/>
            <a:ext cx="609600" cy="6096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7162800" y="4241800"/>
            <a:ext cx="3810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FFFFFF"/>
                </a:solidFill>
                <a:latin typeface="Noto Sans SC"/>
                <a:ea typeface="Noto Sans SC"/>
                <a:cs typeface="Noto Sans SC"/>
                <a:sym typeface="Noto Sans SC"/>
              </a:rPr>
              <a:t>4. Application Scenarios and Value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7162800" y="4842276"/>
            <a:ext cx="3810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CCD6F6"/>
                </a:solidFill>
                <a:latin typeface="Noto Sans SC"/>
                <a:ea typeface="Noto Sans SC"/>
                <a:cs typeface="Noto Sans SC"/>
                <a:sym typeface="Noto Sans SC"/>
              </a:rPr>
              <a:t>Explore the practical applications and value in large-scale PV power plants and distributed generation.</a:t>
            </a:r>
            <a:endParaRPr lang="en-US" sz="11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Definition and Core Functions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 l="14843" r="14843"/>
          <a:stretch>
            <a:fillRect/>
          </a:stretch>
        </p:blipFill>
        <p:spPr>
          <a:xfrm>
            <a:off x="762000" y="1778000"/>
            <a:ext cx="5080000" cy="4064000"/>
          </a:xfrm>
          <a:prstGeom prst="roundRect">
            <a:avLst>
              <a:gd name="adj" fmla="val 4687"/>
            </a:avLst>
          </a:prstGeom>
          <a:noFill/>
          <a:ln w="12700" cap="flat" cmpd="sng">
            <a:solidFill>
              <a:srgbClr val="64FFDA">
                <a:alpha val="30000"/>
              </a:srgbClr>
            </a:solidFill>
            <a:prstDash val="solid"/>
            <a:round/>
          </a:ln>
          <a:effectLst>
            <a:outerShdw blurRad="127000" dist="635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23000" y="1841500"/>
            <a:ext cx="304800" cy="3048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654800" y="1803400"/>
            <a:ext cx="4775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What is a PV Combiner Box?</a:t>
            </a:r>
            <a:endParaRPr lang="en-US" sz="1100" dirty="0"/>
          </a:p>
        </p:txBody>
      </p:sp>
      <p:sp>
        <p:nvSpPr>
          <p:cNvPr id="6" name="AutoShape 6"/>
          <p:cNvSpPr/>
          <p:nvPr/>
        </p:nvSpPr>
        <p:spPr>
          <a:xfrm>
            <a:off x="6223000" y="2204744"/>
            <a:ext cx="4953000" cy="762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 PV Combiner Box, also known as a PV DC Combiner Box, is a core transfer device on the DC side of a photovoltaic power station, responsible for centralizing the power from PV strings.</a:t>
            </a:r>
            <a:endParaRPr lang="en-US" sz="1200" dirty="0"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23000" y="3152435"/>
            <a:ext cx="304800" cy="3048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6654800" y="3132091"/>
            <a:ext cx="4775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Combining: Centralized Power Transmission</a:t>
            </a:r>
            <a:endParaRPr lang="en-US" sz="1100" dirty="0"/>
          </a:p>
        </p:txBody>
      </p:sp>
      <p:sp>
        <p:nvSpPr>
          <p:cNvPr id="10" name="AutoShape 10"/>
          <p:cNvSpPr/>
          <p:nvPr/>
        </p:nvSpPr>
        <p:spPr>
          <a:xfrm>
            <a:off x="6223000" y="3708400"/>
            <a:ext cx="495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Aggregates DC power from multiple PV strings, effectively reducing cable quantity and cost while improving transmission efficiency.</a:t>
            </a:r>
            <a:endParaRPr lang="en-US" sz="1200" dirty="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23000" y="4273610"/>
            <a:ext cx="304800" cy="3048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654800" y="4217754"/>
            <a:ext cx="4775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Protection: Safety Guardian</a:t>
            </a:r>
            <a:endParaRPr lang="en-US" sz="1100" dirty="0"/>
          </a:p>
        </p:txBody>
      </p:sp>
      <p:sp>
        <p:nvSpPr>
          <p:cNvPr id="13" name="AutoShape 13"/>
          <p:cNvSpPr/>
          <p:nvPr/>
        </p:nvSpPr>
        <p:spPr>
          <a:xfrm>
            <a:off x="6223000" y="4660900"/>
            <a:ext cx="495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Provides multiple protections such as short circuit, overcurrent, reverse connection, and lightning strike protection to ensure system safety.</a:t>
            </a:r>
            <a:endParaRPr lang="en-US" sz="1050" dirty="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23000" y="5270500"/>
            <a:ext cx="304800" cy="3048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654800" y="5232400"/>
            <a:ext cx="47752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Monitoring: Smart O&amp;M</a:t>
            </a:r>
            <a:endParaRPr lang="en-US" sz="1100"/>
          </a:p>
        </p:txBody>
      </p:sp>
      <p:sp>
        <p:nvSpPr>
          <p:cNvPr id="16" name="AutoShape 16"/>
          <p:cNvSpPr/>
          <p:nvPr/>
        </p:nvSpPr>
        <p:spPr>
          <a:xfrm>
            <a:off x="6223000" y="5684424"/>
            <a:ext cx="4953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200" b="0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Smart combiner boxes monitor the operating parameters of each string in real-time, enabling quick fault location and significantly reducing O&amp;M difficulty.</a:t>
            </a:r>
            <a:endParaRPr lang="en-US" sz="105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Core Structure Breakdown</a:t>
            </a:r>
            <a:endParaRPr lang="en-US" sz="1100"/>
          </a:p>
        </p:txBody>
      </p:sp>
      <p:pic>
        <p:nvPicPr>
          <p:cNvPr id="3" name="Picture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762000" y="1803400"/>
            <a:ext cx="4318000" cy="4318000"/>
          </a:xfrm>
          <a:prstGeom prst="roundRect">
            <a:avLst>
              <a:gd name="adj" fmla="val 4411"/>
            </a:avLst>
          </a:prstGeom>
          <a:noFill/>
          <a:ln w="12700" cap="flat" cmpd="sng">
            <a:solidFill>
              <a:srgbClr val="333333">
                <a:alpha val="30000"/>
              </a:srgbClr>
            </a:solidFill>
            <a:prstDash val="solid"/>
            <a:round/>
          </a:ln>
          <a:effectLst>
            <a:outerShdw blurRad="254000" dist="127000" dir="2700000" algn="tl" rotWithShape="0">
              <a:srgbClr val="000000">
                <a:alpha val="50000"/>
              </a:srgbClr>
            </a:outerShdw>
          </a:effectLst>
        </p:spPr>
      </p:pic>
      <p:pic>
        <p:nvPicPr>
          <p:cNvPr id="4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588000" y="1841500"/>
            <a:ext cx="406400" cy="4064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096000" y="18034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Enclosure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096000" y="21844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Provides outdoor protection (IP65), corrosion-resistant.</a:t>
            </a:r>
            <a:endParaRPr lang="en-US" sz="1100"/>
          </a:p>
        </p:txBody>
      </p:sp>
      <p:pic>
        <p:nvPicPr>
          <p:cNvPr id="7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5588000" y="2857500"/>
            <a:ext cx="406400" cy="406400"/>
          </a:xfrm>
          <a:prstGeom prst="rect">
            <a:avLst/>
          </a:prstGeom>
        </p:spPr>
      </p:pic>
      <p:sp>
        <p:nvSpPr>
          <p:cNvPr id="8" name="AutoShape 8"/>
          <p:cNvSpPr/>
          <p:nvPr/>
        </p:nvSpPr>
        <p:spPr>
          <a:xfrm>
            <a:off x="6096000" y="28194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String Protection</a:t>
            </a:r>
            <a:endParaRPr lang="en-US" sz="1100"/>
          </a:p>
        </p:txBody>
      </p:sp>
      <p:sp>
        <p:nvSpPr>
          <p:cNvPr id="9" name="AutoShape 9"/>
          <p:cNvSpPr/>
          <p:nvPr/>
        </p:nvSpPr>
        <p:spPr>
          <a:xfrm>
            <a:off x="6096000" y="32004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Each string is equipped with a DC fuse (short circuit protection) and a reverse diode (prevents current backflow).</a:t>
            </a:r>
            <a:endParaRPr lang="en-US" sz="1100"/>
          </a:p>
        </p:txBody>
      </p:sp>
      <p:pic>
        <p:nvPicPr>
          <p:cNvPr id="10" name="Picture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5588000" y="3873500"/>
            <a:ext cx="406400" cy="406400"/>
          </a:xfrm>
          <a:prstGeom prst="rect">
            <a:avLst/>
          </a:prstGeom>
        </p:spPr>
      </p:pic>
      <p:sp>
        <p:nvSpPr>
          <p:cNvPr id="11" name="AutoShape 11"/>
          <p:cNvSpPr/>
          <p:nvPr/>
        </p:nvSpPr>
        <p:spPr>
          <a:xfrm>
            <a:off x="6096000" y="38354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Main Switch</a:t>
            </a:r>
            <a:endParaRPr lang="en-US" sz="1100"/>
          </a:p>
        </p:txBody>
      </p:sp>
      <p:sp>
        <p:nvSpPr>
          <p:cNvPr id="12" name="AutoShape 12"/>
          <p:cNvSpPr/>
          <p:nvPr/>
        </p:nvSpPr>
        <p:spPr>
          <a:xfrm>
            <a:off x="6096000" y="42164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PV-specific DC circuit breaker for disconnecting the combiner box from the inverter.</a:t>
            </a:r>
            <a:endParaRPr lang="en-US" sz="1100"/>
          </a:p>
        </p:txBody>
      </p:sp>
      <p:pic>
        <p:nvPicPr>
          <p:cNvPr id="13" name="Picture 13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5588000" y="4889500"/>
            <a:ext cx="406400" cy="406400"/>
          </a:xfrm>
          <a:prstGeom prst="rect">
            <a:avLst/>
          </a:prstGeom>
        </p:spPr>
      </p:pic>
      <p:sp>
        <p:nvSpPr>
          <p:cNvPr id="14" name="AutoShape 14"/>
          <p:cNvSpPr/>
          <p:nvPr/>
        </p:nvSpPr>
        <p:spPr>
          <a:xfrm>
            <a:off x="6096000" y="4851400"/>
            <a:ext cx="5334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8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Surge Protection Device (SPD)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6096000" y="5232400"/>
            <a:ext cx="5334000" cy="508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Discharges surge energy to protect equipment.</a:t>
            </a:r>
            <a:endParaRPr lang="en-US" sz="11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Working Principle Flowchart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609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79500" y="2032000"/>
            <a:ext cx="508000" cy="508000"/>
          </a:xfrm>
          <a:prstGeom prst="rect">
            <a:avLst/>
          </a:prstGeom>
        </p:spPr>
      </p:pic>
      <p:sp>
        <p:nvSpPr>
          <p:cNvPr id="5" name="AutoShape 5"/>
          <p:cNvSpPr/>
          <p:nvPr/>
        </p:nvSpPr>
        <p:spPr>
          <a:xfrm>
            <a:off x="673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01 Power Generation</a:t>
            </a:r>
            <a:endParaRPr lang="en-US" sz="1100"/>
          </a:p>
        </p:txBody>
      </p:sp>
      <p:sp>
        <p:nvSpPr>
          <p:cNvPr id="6" name="AutoShape 6"/>
          <p:cNvSpPr/>
          <p:nvPr/>
        </p:nvSpPr>
        <p:spPr>
          <a:xfrm>
            <a:off x="673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PV strings generate DC power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2260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8" name="Picture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30500" y="2032000"/>
            <a:ext cx="508000" cy="508000"/>
          </a:xfrm>
          <a:prstGeom prst="rect">
            <a:avLst/>
          </a:prstGeom>
        </p:spPr>
      </p:pic>
      <p:sp>
        <p:nvSpPr>
          <p:cNvPr id="9" name="AutoShape 9"/>
          <p:cNvSpPr/>
          <p:nvPr/>
        </p:nvSpPr>
        <p:spPr>
          <a:xfrm>
            <a:off x="2324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02 Input</a:t>
            </a:r>
            <a:endParaRPr lang="en-US" sz="1100"/>
          </a:p>
        </p:txBody>
      </p:sp>
      <p:sp>
        <p:nvSpPr>
          <p:cNvPr id="10" name="AutoShape 10"/>
          <p:cNvSpPr/>
          <p:nvPr/>
        </p:nvSpPr>
        <p:spPr>
          <a:xfrm>
            <a:off x="2324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Multiple DC power sources enter the combiner box separately</a:t>
            </a:r>
            <a:endParaRPr lang="en-US" sz="1100"/>
          </a:p>
        </p:txBody>
      </p:sp>
      <p:sp>
        <p:nvSpPr>
          <p:cNvPr id="11" name="AutoShape 11"/>
          <p:cNvSpPr/>
          <p:nvPr/>
        </p:nvSpPr>
        <p:spPr>
          <a:xfrm>
            <a:off x="3911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12" name="Picture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4381500" y="2032000"/>
            <a:ext cx="508000" cy="508000"/>
          </a:xfrm>
          <a:prstGeom prst="rect">
            <a:avLst/>
          </a:prstGeom>
        </p:spPr>
      </p:pic>
      <p:sp>
        <p:nvSpPr>
          <p:cNvPr id="13" name="AutoShape 13"/>
          <p:cNvSpPr/>
          <p:nvPr/>
        </p:nvSpPr>
        <p:spPr>
          <a:xfrm>
            <a:off x="3975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03 String Protection</a:t>
            </a:r>
            <a:endParaRPr lang="en-US" sz="1100"/>
          </a:p>
        </p:txBody>
      </p:sp>
      <p:sp>
        <p:nvSpPr>
          <p:cNvPr id="14" name="AutoShape 14"/>
          <p:cNvSpPr/>
          <p:nvPr/>
        </p:nvSpPr>
        <p:spPr>
          <a:xfrm>
            <a:off x="3975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Each string undergoes overcurrent and reverse connection protection</a:t>
            </a:r>
            <a:endParaRPr lang="en-US" sz="1100"/>
          </a:p>
        </p:txBody>
      </p:sp>
      <p:sp>
        <p:nvSpPr>
          <p:cNvPr id="15" name="AutoShape 15"/>
          <p:cNvSpPr/>
          <p:nvPr/>
        </p:nvSpPr>
        <p:spPr>
          <a:xfrm>
            <a:off x="5562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16" name="Picture 1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032500" y="2032000"/>
            <a:ext cx="508000" cy="508000"/>
          </a:xfrm>
          <a:prstGeom prst="rect">
            <a:avLst/>
          </a:prstGeom>
        </p:spPr>
      </p:pic>
      <p:sp>
        <p:nvSpPr>
          <p:cNvPr id="17" name="AutoShape 17"/>
          <p:cNvSpPr/>
          <p:nvPr/>
        </p:nvSpPr>
        <p:spPr>
          <a:xfrm>
            <a:off x="5626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04 Combining</a:t>
            </a:r>
            <a:endParaRPr lang="en-US" sz="1100"/>
          </a:p>
        </p:txBody>
      </p:sp>
      <p:sp>
        <p:nvSpPr>
          <p:cNvPr id="18" name="AutoShape 18"/>
          <p:cNvSpPr/>
          <p:nvPr/>
        </p:nvSpPr>
        <p:spPr>
          <a:xfrm>
            <a:off x="5626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currents of all normal strings are combined in parallel</a:t>
            </a:r>
            <a:endParaRPr lang="en-US" sz="1100"/>
          </a:p>
        </p:txBody>
      </p:sp>
      <p:sp>
        <p:nvSpPr>
          <p:cNvPr id="19" name="AutoShape 19"/>
          <p:cNvSpPr/>
          <p:nvPr/>
        </p:nvSpPr>
        <p:spPr>
          <a:xfrm>
            <a:off x="7213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20" name="Picture 2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7683500" y="2032000"/>
            <a:ext cx="508000" cy="508000"/>
          </a:xfrm>
          <a:prstGeom prst="rect">
            <a:avLst/>
          </a:prstGeom>
        </p:spPr>
      </p:pic>
      <p:sp>
        <p:nvSpPr>
          <p:cNvPr id="21" name="AutoShape 21"/>
          <p:cNvSpPr/>
          <p:nvPr/>
        </p:nvSpPr>
        <p:spPr>
          <a:xfrm>
            <a:off x="7277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05 Main Output</a:t>
            </a:r>
            <a:endParaRPr lang="en-US" sz="1100"/>
          </a:p>
        </p:txBody>
      </p:sp>
      <p:sp>
        <p:nvSpPr>
          <p:cNvPr id="22" name="AutoShape 22"/>
          <p:cNvSpPr/>
          <p:nvPr/>
        </p:nvSpPr>
        <p:spPr>
          <a:xfrm>
            <a:off x="7277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The combined large current is output to the inverter</a:t>
            </a:r>
            <a:endParaRPr lang="en-US" sz="1100"/>
          </a:p>
        </p:txBody>
      </p:sp>
      <p:sp>
        <p:nvSpPr>
          <p:cNvPr id="23" name="AutoShape 23"/>
          <p:cNvSpPr/>
          <p:nvPr/>
        </p:nvSpPr>
        <p:spPr>
          <a:xfrm>
            <a:off x="8864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24" name="Picture 2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334500" y="2032000"/>
            <a:ext cx="508000" cy="508000"/>
          </a:xfrm>
          <a:prstGeom prst="rect">
            <a:avLst/>
          </a:prstGeom>
        </p:spPr>
      </p:pic>
      <p:sp>
        <p:nvSpPr>
          <p:cNvPr id="25" name="AutoShape 25"/>
          <p:cNvSpPr/>
          <p:nvPr/>
        </p:nvSpPr>
        <p:spPr>
          <a:xfrm>
            <a:off x="8928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06 Safety Protection</a:t>
            </a:r>
            <a:endParaRPr lang="en-US" sz="1100"/>
          </a:p>
        </p:txBody>
      </p:sp>
      <p:sp>
        <p:nvSpPr>
          <p:cNvPr id="26" name="AutoShape 26"/>
          <p:cNvSpPr/>
          <p:nvPr/>
        </p:nvSpPr>
        <p:spPr>
          <a:xfrm>
            <a:off x="8928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Surge protection module provides real-time protection</a:t>
            </a:r>
            <a:endParaRPr lang="en-US" sz="1100"/>
          </a:p>
        </p:txBody>
      </p:sp>
      <p:sp>
        <p:nvSpPr>
          <p:cNvPr id="27" name="AutoShape 27"/>
          <p:cNvSpPr/>
          <p:nvPr/>
        </p:nvSpPr>
        <p:spPr>
          <a:xfrm>
            <a:off x="10515600" y="1778000"/>
            <a:ext cx="1447800" cy="3302000"/>
          </a:xfrm>
          <a:prstGeom prst="roundRect">
            <a:avLst>
              <a:gd name="adj" fmla="val 8771"/>
            </a:avLst>
          </a:prstGeom>
          <a:solidFill>
            <a:srgbClr val="FFFFFF">
              <a:alpha val="100000"/>
            </a:srgbClr>
          </a:solidFill>
          <a:ln w="12700" cap="flat" cmpd="sng">
            <a:solidFill>
              <a:srgbClr val="64FFDA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28" name="Picture 28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10985500" y="2032000"/>
            <a:ext cx="508000" cy="508000"/>
          </a:xfrm>
          <a:prstGeom prst="rect">
            <a:avLst/>
          </a:prstGeom>
        </p:spPr>
      </p:pic>
      <p:sp>
        <p:nvSpPr>
          <p:cNvPr id="29" name="AutoShape 29"/>
          <p:cNvSpPr/>
          <p:nvPr/>
        </p:nvSpPr>
        <p:spPr>
          <a:xfrm>
            <a:off x="10579100" y="2667000"/>
            <a:ext cx="13208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25000"/>
              </a:lnSpc>
              <a:defRPr/>
            </a:pPr>
            <a:r>
              <a:rPr lang="en-US" sz="14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07 Smart Monitoring</a:t>
            </a:r>
            <a:endParaRPr lang="en-US" sz="1100"/>
          </a:p>
        </p:txBody>
      </p:sp>
      <p:sp>
        <p:nvSpPr>
          <p:cNvPr id="30" name="AutoShape 30"/>
          <p:cNvSpPr/>
          <p:nvPr/>
        </p:nvSpPr>
        <p:spPr>
          <a:xfrm>
            <a:off x="10579100" y="3111500"/>
            <a:ext cx="1320800" cy="165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ctr">
              <a:lnSpc>
                <a:spcPct val="108333"/>
              </a:lnSpc>
              <a:defRPr/>
            </a:pPr>
            <a:r>
              <a:rPr lang="en-US" sz="12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Collects various data and uploads it</a:t>
            </a:r>
            <a:endParaRPr lang="en-US" sz="11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>
            <a:alpha val="10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/>
          <p:nvPr/>
        </p:nvSpPr>
        <p:spPr>
          <a:xfrm>
            <a:off x="762000" y="635000"/>
            <a:ext cx="10668000" cy="635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36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Application Scenarios and Core Values</a:t>
            </a:r>
            <a:endParaRPr lang="en-US" sz="1100"/>
          </a:p>
        </p:txBody>
      </p:sp>
      <p:sp>
        <p:nvSpPr>
          <p:cNvPr id="3" name="AutoShape 3"/>
          <p:cNvSpPr/>
          <p:nvPr/>
        </p:nvSpPr>
        <p:spPr>
          <a:xfrm>
            <a:off x="762000" y="1651000"/>
            <a:ext cx="5080000" cy="4318000"/>
          </a:xfrm>
          <a:prstGeom prst="roundRect">
            <a:avLst>
              <a:gd name="adj" fmla="val 2941"/>
            </a:avLst>
          </a:prstGeom>
          <a:solidFill>
            <a:srgbClr val="F5F7FA">
              <a:alpha val="100000"/>
            </a:srgbClr>
          </a:solidFill>
          <a:ln w="12700" cap="flat" cmpd="sng">
            <a:solidFill>
              <a:srgbClr val="DEE0E3">
                <a:alpha val="100000"/>
              </a:srgbClr>
            </a:solidFill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algn="ctr">
              <a:defRPr/>
            </a:pPr>
            <a:endParaRPr/>
          </a:p>
        </p:txBody>
      </p:sp>
      <p:pic>
        <p:nvPicPr>
          <p:cNvPr id="4" name="Picture 4"/>
          <p:cNvPicPr>
            <a:picLocks noChangeAspect="1"/>
          </p:cNvPicPr>
          <p:nvPr/>
        </p:nvPicPr>
        <p:blipFill>
          <a:blip r:embed="rId3"/>
          <a:srcRect t="7894" b="7894"/>
          <a:stretch>
            <a:fillRect/>
          </a:stretch>
        </p:blipFill>
        <p:spPr>
          <a:xfrm>
            <a:off x="889000" y="1778000"/>
            <a:ext cx="4826000" cy="4064000"/>
          </a:xfrm>
          <a:prstGeom prst="roundRect">
            <a:avLst>
              <a:gd name="adj" fmla="val 3125"/>
            </a:avLst>
          </a:prstGeom>
          <a:noFill/>
          <a:ln w="25400" cap="flat" cmpd="sng">
            <a:noFill/>
            <a:prstDash val="solid"/>
            <a:round/>
          </a:ln>
        </p:spPr>
      </p:pic>
      <p:pic>
        <p:nvPicPr>
          <p:cNvPr id="5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223000" y="1651000"/>
            <a:ext cx="304800" cy="304800"/>
          </a:xfrm>
          <a:prstGeom prst="rect">
            <a:avLst/>
          </a:prstGeom>
        </p:spPr>
      </p:pic>
      <p:sp>
        <p:nvSpPr>
          <p:cNvPr id="6" name="AutoShape 6"/>
          <p:cNvSpPr/>
          <p:nvPr/>
        </p:nvSpPr>
        <p:spPr>
          <a:xfrm>
            <a:off x="6604000" y="1625600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Main Application Scenarios</a:t>
            </a:r>
            <a:endParaRPr lang="en-US" sz="1100"/>
          </a:p>
        </p:txBody>
      </p:sp>
      <p:sp>
        <p:nvSpPr>
          <p:cNvPr id="7" name="AutoShape 7"/>
          <p:cNvSpPr/>
          <p:nvPr/>
        </p:nvSpPr>
        <p:spPr>
          <a:xfrm>
            <a:off x="6223000" y="2032000"/>
            <a:ext cx="5207000" cy="1143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marL="203200" indent="-203200" algn="l">
              <a:lnSpc>
                <a:spcPct val="125000"/>
              </a:lnSpc>
              <a:buClr>
                <a:srgbClr val="333333"/>
              </a:buClr>
              <a:buChar char="•"/>
              <a:defRPr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Large-scale ground-mounted PV power plants</a:t>
            </a:r>
            <a:endParaRPr lang="en-US" sz="1100"/>
          </a:p>
          <a:p>
            <a:pPr marL="203200" indent="-203200" algn="l">
              <a:lnSpc>
                <a:spcPct val="125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Commercial and industrial rooftop PV projects</a:t>
            </a:r>
          </a:p>
          <a:p>
            <a:pPr marL="203200" indent="-203200" algn="l">
              <a:lnSpc>
                <a:spcPct val="125000"/>
              </a:lnSpc>
              <a:buClr>
                <a:srgbClr val="333333"/>
              </a:buClr>
              <a:buChar char="•"/>
            </a:pPr>
            <a:r>
              <a:rPr lang="en-US" sz="1600" b="0" i="0" u="none" strike="noStrike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Distributed PV systems</a:t>
            </a:r>
          </a:p>
        </p:txBody>
      </p:sp>
      <p:pic>
        <p:nvPicPr>
          <p:cNvPr id="9" name="Picture 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223000" y="3200893"/>
            <a:ext cx="304800" cy="304800"/>
          </a:xfrm>
          <a:prstGeom prst="rect">
            <a:avLst/>
          </a:prstGeom>
        </p:spPr>
      </p:pic>
      <p:sp>
        <p:nvSpPr>
          <p:cNvPr id="10" name="AutoShape 10"/>
          <p:cNvSpPr/>
          <p:nvPr/>
        </p:nvSpPr>
        <p:spPr>
          <a:xfrm>
            <a:off x="6604000" y="3166615"/>
            <a:ext cx="4826000" cy="3810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20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Core Values</a:t>
            </a:r>
            <a:endParaRPr lang="en-US" sz="1100" dirty="0"/>
          </a:p>
        </p:txBody>
      </p:sp>
      <p:pic>
        <p:nvPicPr>
          <p:cNvPr id="11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223000" y="3797666"/>
            <a:ext cx="254000" cy="254000"/>
          </a:xfrm>
          <a:prstGeom prst="rect">
            <a:avLst/>
          </a:prstGeom>
        </p:spPr>
      </p:pic>
      <p:sp>
        <p:nvSpPr>
          <p:cNvPr id="12" name="AutoShape 12"/>
          <p:cNvSpPr/>
          <p:nvPr/>
        </p:nvSpPr>
        <p:spPr>
          <a:xfrm>
            <a:off x="6604000" y="3754511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Simplified Wiring</a:t>
            </a:r>
            <a:endParaRPr lang="en-US" sz="1100" dirty="0"/>
          </a:p>
        </p:txBody>
      </p:sp>
      <p:sp>
        <p:nvSpPr>
          <p:cNvPr id="13" name="AutoShape 13"/>
          <p:cNvSpPr/>
          <p:nvPr/>
        </p:nvSpPr>
        <p:spPr>
          <a:xfrm>
            <a:off x="6604000" y="4139208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Reduces cable quantity, lowering construction and material costs.</a:t>
            </a:r>
            <a:endParaRPr lang="en-US" sz="1100" dirty="0"/>
          </a:p>
        </p:txBody>
      </p:sp>
      <p:pic>
        <p:nvPicPr>
          <p:cNvPr id="14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223000" y="4610220"/>
            <a:ext cx="254000" cy="254000"/>
          </a:xfrm>
          <a:prstGeom prst="rect">
            <a:avLst/>
          </a:prstGeom>
        </p:spPr>
      </p:pic>
      <p:sp>
        <p:nvSpPr>
          <p:cNvPr id="15" name="AutoShape 15"/>
          <p:cNvSpPr/>
          <p:nvPr/>
        </p:nvSpPr>
        <p:spPr>
          <a:xfrm>
            <a:off x="6604000" y="4567067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Enhanced Safety</a:t>
            </a:r>
            <a:endParaRPr lang="en-US" sz="1100" dirty="0"/>
          </a:p>
        </p:txBody>
      </p:sp>
      <p:sp>
        <p:nvSpPr>
          <p:cNvPr id="16" name="AutoShape 16"/>
          <p:cNvSpPr/>
          <p:nvPr/>
        </p:nvSpPr>
        <p:spPr>
          <a:xfrm>
            <a:off x="6604000" y="493401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Multiple protection mechanisms effectively avoid electrical risks.</a:t>
            </a:r>
            <a:endParaRPr lang="en-US" sz="1100" dirty="0"/>
          </a:p>
        </p:txBody>
      </p:sp>
      <p:pic>
        <p:nvPicPr>
          <p:cNvPr id="17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223000" y="5342878"/>
            <a:ext cx="254000" cy="254000"/>
          </a:xfrm>
          <a:prstGeom prst="rect">
            <a:avLst/>
          </a:prstGeom>
        </p:spPr>
      </p:pic>
      <p:sp>
        <p:nvSpPr>
          <p:cNvPr id="18" name="AutoShape 18"/>
          <p:cNvSpPr/>
          <p:nvPr/>
        </p:nvSpPr>
        <p:spPr>
          <a:xfrm>
            <a:off x="6604000" y="5308600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600" b="1" i="0" u="none" strike="noStrike" dirty="0">
                <a:solidFill>
                  <a:srgbClr val="333333"/>
                </a:solidFill>
                <a:latin typeface="Noto Sans SC"/>
                <a:ea typeface="Noto Sans SC"/>
                <a:cs typeface="Noto Sans SC"/>
                <a:sym typeface="Noto Sans SC"/>
              </a:rPr>
              <a:t>Easy O&amp;M</a:t>
            </a:r>
            <a:endParaRPr lang="en-US" sz="1100" dirty="0"/>
          </a:p>
        </p:txBody>
      </p:sp>
      <p:sp>
        <p:nvSpPr>
          <p:cNvPr id="19" name="AutoShape 19"/>
          <p:cNvSpPr/>
          <p:nvPr/>
        </p:nvSpPr>
        <p:spPr>
          <a:xfrm>
            <a:off x="6604000" y="5737692"/>
            <a:ext cx="4826000" cy="304800"/>
          </a:xfrm>
          <a:prstGeom prst="rect">
            <a:avLst/>
          </a:prstGeom>
          <a:noFill/>
          <a:ln w="12700" cap="flat" cmpd="sng">
            <a:noFill/>
            <a:prstDash val="solid"/>
            <a:round/>
          </a:ln>
        </p:spPr>
        <p:txBody>
          <a:bodyPr vert="horz" wrap="square" lIns="0" tIns="0" rIns="0" bIns="0" rtlCol="0" anchor="ctr" anchorCtr="0"/>
          <a:lstStyle/>
          <a:p>
            <a:pPr indent="0" algn="l">
              <a:lnSpc>
                <a:spcPct val="125000"/>
              </a:lnSpc>
              <a:defRPr/>
            </a:pPr>
            <a:r>
              <a:rPr lang="en-US" sz="1400" b="0" i="0" u="none" strike="noStrike" dirty="0">
                <a:solidFill>
                  <a:srgbClr val="666666"/>
                </a:solidFill>
                <a:latin typeface="Noto Sans SC"/>
                <a:ea typeface="Noto Sans SC"/>
                <a:cs typeface="Noto Sans SC"/>
                <a:sym typeface="Noto Sans SC"/>
              </a:rPr>
              <a:t>Real-time data monitoring enables refined management and quick fault response.</a:t>
            </a:r>
            <a:endParaRPr lang="en-US" sz="11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默认主题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799</Words>
  <Application>Microsoft Office PowerPoint</Application>
  <PresentationFormat>宽屏</PresentationFormat>
  <Paragraphs>74</Paragraphs>
  <Slides>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Noto Sans SC</vt:lpstr>
      <vt:lpstr>Arial</vt:lpstr>
      <vt:lpstr>Office 主题​​</vt:lpstr>
      <vt:lpstr>默认主题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4</cp:revision>
  <dcterms:modified xsi:type="dcterms:W3CDTF">2026-03-04T06:07:50Z</dcterms:modified>
</cp:coreProperties>
</file>