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FF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14" y="20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Hello everyone, welcome to this technical sharing on Thyristor Switched Capacitor (TSC). Today, we will delve into the structure and core working principles of TSC, understanding how it becomes a key device for dynamic reactive power compensation in modern power systems. It is hoped that through this sharing, you will gain a comprehensive and in-depth understanding of this technology.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Now that we understand the principle, let's take a look at the "body structure" of TSC. In Chapter 3, we will analyze the hardware structure of TSC in detail and see what key parts it consists of.</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This is the typical main circuit structure of TSC. The core is the anti-parallel thyristor module, which is connected in series with the capacitor and reactor. The reactor is very important as it can effectively suppress inrush current and filter harmonics. In addition, there are protection components such as RC snubber circuits and fuses. The entire three-phase circuit is usually connected in Delta or Star to adapt to different grid needs.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The heart of the TSC is this anti-parallel thyristor module. As you can see, it consists of two thyristors connected in anti-parallel. Why anti-parallel? Because alternating current has positive and negative half-cycles. One thyristor handles the positive half-cycle current, and the other handles the negative half-cycle, thus achieving complete control of the alternating current. The performance of this module directly determines the response speed and reliability of the entire TSC device.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In addition to the main circuit, the control and protection system of TSC is also crucial. The control unit is like the "brain" of TSC, responsible for sampling, calculation, judgment, and issuing precise instructions. At the same time, to ensure the safe and reliable operation of the equipment, TSC is also equipped with comprehensive protection mechanisms, including over-temperature, overcurrent, phase loss, overvoltage, and other protection functions, just like putting on a strong "armor" for the equipment.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Now that we understand the principles and structure of TSC, let's systematically summarize its key features and advantages compared to traditional solutions.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This table visually compares the performance of TSC and traditional contactors. From switching inrush current, response time, service life to operating noise and maintenance cost, TSC shows overwhelming advantages in all aspects. This also determines their completely different applicable scenarios: TSC is suitable for fast-fluctuating loads requiring high response speed and stability, while contactors are more suitable for relatively stable loads.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So, where exactly is TSC used? In Chapter 5, we will introduce some typical application scenarios of TSC.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With its excellent performance, TSC has a wide range of applications. In heavy industries such as steel and metallurgy, it can effectively handle impact loads from arc furnaces and rolling mills. In the new energy sector, both wind and solar power rely on TSC to suppress voltage fluctuations and ensure stable grid connection. At ports, TSC provides rapid reactive power support for frequently starting and stopping cranes. Additionally, it is widely used in power quality management to filter grid harmonics.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Finally, in practical applications, how should we choose the appropriate TSC product? And what are the special considerations? Chapter 6 will provide you with some practical selection suggestions and precautions.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When selecting a model, we mainly focus on several key parameters such as rated voltage, rated capacity, and rated current to ensure they match the on-site working conditions. At the same time, there are several precautions that must be kept in mind: First, TSC must be used in series with a reactor, which is a prerequisite for ensuring its safe operation; second, special attention should be paid to heat dissipation, because thyristors generate heat during operation; third, the stability of the control power supply is also very important. Following these principles can help us correctly and safely use TSC products.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This presentation will be divided into six parts. First, we will clarify the definition of TSC and its core value in power systems. Next, we will deeply analyze its core zero-crossing switching working principle. After that, we will detail the hardware structure of TSC. In the fourth part, we will show the key features and advantages of TSC compared to traditional contactors. The fifth part will introduce typical application scenarios of TSC in various fields. Finally, we will provide some practical selection guides and usage precautions.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First, let's enter Chapter 1 to understand what a Thyristor Switched Capacitor (TSC) is and why it plays an important role in power systems.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Thyristor Switched Switch, referred to as TSC, is essentially a solid-state electronic switch. Its main function is to quickly connect or disconnect capacitor banks in the power grid, thereby achieving dynamic compensation of reactive power in the power grid.</a:t>
            </a:r>
          </a:p>
          <a:p>
            <a:pPr indent="0" algn="l">
              <a:lnSpc>
                <a:spcPct val="100000"/>
              </a:lnSpc>
            </a:pPr>
            <a:r>
              <a:rPr lang="en-US" sz="1400" b="0" i="0" u="none" strike="noStrike">
                <a:solidFill>
                  <a:srgbClr val="000000"/>
                </a:solidFill>
              </a:rPr>
              <a:t>Unlike traditional mechanical switches, TSC is based on power electronics technology, especially thyristor devices. Therefore, it has significant advantages such as fast speed, no inrush current, and long lifespan. It is the core component of a dynamic reactive power compensation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The core value of TSC lies in its perfect solution to the four major pain points of traditional AC contactors in reactive power compensation applications. First, contactors have huge inrush current when closing, while TSC reduces the inrush current to an extremely low level through zero-crossing switching technology. Secondly, contactors have slow response, while TSC's response time is in milliseconds, enabling real-time tracking of load changes. Third, contactors have short lifespan and are prone to damage due to mechanical contacts, while TSC has no moving parts, resulting in an extremely long lifespan and maintenance-free operation. Finally, TSC operates completely silently, solving the noise problem of contactors.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Understanding the value of TSC, we naturally ask, how does it achieve these advantages? Next, we will delve into Chapter 2 to reveal the core working principle of TSC—zero-crossing switching technology.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The core secret of TSC lies in its unique Zero-Crossing Switching Technology. In simple terms, it doesn't switch capacitors at arbitrary times but chooses two specific "zero" moments. When switching ON, it waits for the grid voltage to cross zero, ensuring minimal inrush current. When switching OFF, it waits for the capacitor current to cross zero, allowing thyristors to turn off naturally without arcing or overvoltage.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Let's take a detailed look at the switching-on process. First, the controller detects that the power grid needs compensation. It doesn't act immediately but, like a patient sniper, waits for the best timing—the voltage zero crossing. At the moment the zero point arrives, it immediately issues a command to trigger the thyristors to conduct, connecting the capacitors to the power grid. Since the voltage of the capacitors and the power grid is synchronized at this time, there is almost no inrush current, achieving smooth switching-on.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The OFF process is similar to the ON process, but the timing is chosen at the current zero crossing. When the system needs to remove a capacitor, the controller also waits for the current waveform to return to the zero point, then stops triggering the thyristor. Since the current is already zero at this time, the thyristor will turn off naturally. The entire process is quiet, arc-free, and has no impact on the power grid.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7.svg"/><Relationship Id="rId3" Type="http://schemas.openxmlformats.org/officeDocument/2006/relationships/image" Target="../media/image32.png"/><Relationship Id="rId7" Type="http://schemas.openxmlformats.org/officeDocument/2006/relationships/image" Target="../media/image34.png"/><Relationship Id="rId12"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1.svg"/><Relationship Id="rId11" Type="http://schemas.openxmlformats.org/officeDocument/2006/relationships/image" Target="../media/image20.jpeg"/><Relationship Id="rId5" Type="http://schemas.openxmlformats.org/officeDocument/2006/relationships/image" Target="../media/image33.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8.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7.svg"/><Relationship Id="rId5" Type="http://schemas.openxmlformats.org/officeDocument/2006/relationships/image" Target="../media/image25.png"/><Relationship Id="rId4" Type="http://schemas.openxmlformats.org/officeDocument/2006/relationships/image" Target="../media/image70.svg"/></Relationships>
</file>

<file path=ppt/slides/_rels/slide13.xml.rels><?xml version="1.0" encoding="UTF-8" standalone="yes"?>
<Relationships xmlns="http://schemas.openxmlformats.org/package/2006/relationships"><Relationship Id="rId8" Type="http://schemas.openxmlformats.org/officeDocument/2006/relationships/image" Target="../media/image76.svg"/><Relationship Id="rId13" Type="http://schemas.openxmlformats.org/officeDocument/2006/relationships/image" Target="../media/image44.png"/><Relationship Id="rId18" Type="http://schemas.openxmlformats.org/officeDocument/2006/relationships/image" Target="../media/image86.sv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image" Target="../media/image80.svg"/><Relationship Id="rId17" Type="http://schemas.openxmlformats.org/officeDocument/2006/relationships/image" Target="../media/image46.png"/><Relationship Id="rId2" Type="http://schemas.openxmlformats.org/officeDocument/2006/relationships/notesSlide" Target="../notesSlides/notesSlide13.xml"/><Relationship Id="rId16" Type="http://schemas.openxmlformats.org/officeDocument/2006/relationships/image" Target="../media/image84.svg"/><Relationship Id="rId20" Type="http://schemas.openxmlformats.org/officeDocument/2006/relationships/image" Target="../media/image88.svg"/><Relationship Id="rId1" Type="http://schemas.openxmlformats.org/officeDocument/2006/relationships/slideLayout" Target="../slideLayouts/slideLayout1.xml"/><Relationship Id="rId6" Type="http://schemas.openxmlformats.org/officeDocument/2006/relationships/image" Target="../media/image74.svg"/><Relationship Id="rId11" Type="http://schemas.openxmlformats.org/officeDocument/2006/relationships/image" Target="../media/image43.png"/><Relationship Id="rId5" Type="http://schemas.openxmlformats.org/officeDocument/2006/relationships/image" Target="../media/image40.png"/><Relationship Id="rId15" Type="http://schemas.openxmlformats.org/officeDocument/2006/relationships/image" Target="../media/image45.png"/><Relationship Id="rId10" Type="http://schemas.openxmlformats.org/officeDocument/2006/relationships/image" Target="../media/image78.svg"/><Relationship Id="rId19" Type="http://schemas.openxmlformats.org/officeDocument/2006/relationships/image" Target="../media/image47.png"/><Relationship Id="rId4" Type="http://schemas.openxmlformats.org/officeDocument/2006/relationships/image" Target="../media/image72.svg"/><Relationship Id="rId9" Type="http://schemas.openxmlformats.org/officeDocument/2006/relationships/image" Target="../media/image42.png"/><Relationship Id="rId14" Type="http://schemas.openxmlformats.org/officeDocument/2006/relationships/image" Target="../media/image82.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51.png"/><Relationship Id="rId3" Type="http://schemas.openxmlformats.org/officeDocument/2006/relationships/image" Target="../media/image16.png"/><Relationship Id="rId7" Type="http://schemas.openxmlformats.org/officeDocument/2006/relationships/image" Target="../media/image48.png"/><Relationship Id="rId12" Type="http://schemas.openxmlformats.org/officeDocument/2006/relationships/image" Target="../media/image94.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svg"/><Relationship Id="rId11" Type="http://schemas.openxmlformats.org/officeDocument/2006/relationships/image" Target="../media/image50.png"/><Relationship Id="rId5" Type="http://schemas.openxmlformats.org/officeDocument/2006/relationships/image" Target="../media/image17.png"/><Relationship Id="rId10" Type="http://schemas.openxmlformats.org/officeDocument/2006/relationships/image" Target="../media/image92.svg"/><Relationship Id="rId4" Type="http://schemas.openxmlformats.org/officeDocument/2006/relationships/image" Target="../media/image30.svg"/><Relationship Id="rId9" Type="http://schemas.openxmlformats.org/officeDocument/2006/relationships/image" Target="../media/image49.png"/><Relationship Id="rId14" Type="http://schemas.openxmlformats.org/officeDocument/2006/relationships/image" Target="../media/image96.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02.svg"/><Relationship Id="rId13" Type="http://schemas.openxmlformats.org/officeDocument/2006/relationships/image" Target="../media/image16.png"/><Relationship Id="rId3" Type="http://schemas.openxmlformats.org/officeDocument/2006/relationships/image" Target="../media/image52.jpeg"/><Relationship Id="rId7" Type="http://schemas.openxmlformats.org/officeDocument/2006/relationships/image" Target="../media/image55.png"/><Relationship Id="rId12"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4.jpeg"/><Relationship Id="rId11" Type="http://schemas.openxmlformats.org/officeDocument/2006/relationships/image" Target="../media/image105.svg"/><Relationship Id="rId5" Type="http://schemas.openxmlformats.org/officeDocument/2006/relationships/image" Target="../media/image99.svg"/><Relationship Id="rId10" Type="http://schemas.openxmlformats.org/officeDocument/2006/relationships/image" Target="../media/image57.png"/><Relationship Id="rId4" Type="http://schemas.openxmlformats.org/officeDocument/2006/relationships/image" Target="../media/image53.png"/><Relationship Id="rId9" Type="http://schemas.openxmlformats.org/officeDocument/2006/relationships/image" Target="../media/image56.jpeg"/><Relationship Id="rId14" Type="http://schemas.openxmlformats.org/officeDocument/2006/relationships/image" Target="../media/image30.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0.svg"/><Relationship Id="rId13" Type="http://schemas.openxmlformats.org/officeDocument/2006/relationships/image" Target="../media/image63.png"/><Relationship Id="rId18" Type="http://schemas.openxmlformats.org/officeDocument/2006/relationships/image" Target="../media/image70.svg"/><Relationship Id="rId3" Type="http://schemas.openxmlformats.org/officeDocument/2006/relationships/image" Target="../media/image51.png"/><Relationship Id="rId21" Type="http://schemas.openxmlformats.org/officeDocument/2006/relationships/image" Target="../media/image66.png"/><Relationship Id="rId7" Type="http://schemas.openxmlformats.org/officeDocument/2006/relationships/image" Target="../media/image60.png"/><Relationship Id="rId12" Type="http://schemas.openxmlformats.org/officeDocument/2006/relationships/image" Target="../media/image114.svg"/><Relationship Id="rId17" Type="http://schemas.openxmlformats.org/officeDocument/2006/relationships/image" Target="../media/image37.png"/><Relationship Id="rId2" Type="http://schemas.openxmlformats.org/officeDocument/2006/relationships/notesSlide" Target="../notesSlides/notesSlide19.xml"/><Relationship Id="rId16" Type="http://schemas.openxmlformats.org/officeDocument/2006/relationships/image" Target="../media/image118.svg"/><Relationship Id="rId20" Type="http://schemas.openxmlformats.org/officeDocument/2006/relationships/image" Target="../media/image120.svg"/><Relationship Id="rId1" Type="http://schemas.openxmlformats.org/officeDocument/2006/relationships/slideLayout" Target="../slideLayouts/slideLayout1.xml"/><Relationship Id="rId6" Type="http://schemas.openxmlformats.org/officeDocument/2006/relationships/image" Target="../media/image108.svg"/><Relationship Id="rId11" Type="http://schemas.openxmlformats.org/officeDocument/2006/relationships/image" Target="../media/image62.png"/><Relationship Id="rId24" Type="http://schemas.openxmlformats.org/officeDocument/2006/relationships/image" Target="../media/image99.svg"/><Relationship Id="rId5" Type="http://schemas.openxmlformats.org/officeDocument/2006/relationships/image" Target="../media/image59.png"/><Relationship Id="rId15" Type="http://schemas.openxmlformats.org/officeDocument/2006/relationships/image" Target="../media/image64.png"/><Relationship Id="rId23" Type="http://schemas.openxmlformats.org/officeDocument/2006/relationships/image" Target="../media/image53.png"/><Relationship Id="rId10" Type="http://schemas.openxmlformats.org/officeDocument/2006/relationships/image" Target="../media/image112.svg"/><Relationship Id="rId19" Type="http://schemas.openxmlformats.org/officeDocument/2006/relationships/image" Target="../media/image65.png"/><Relationship Id="rId4" Type="http://schemas.openxmlformats.org/officeDocument/2006/relationships/image" Target="../media/image96.svg"/><Relationship Id="rId9" Type="http://schemas.openxmlformats.org/officeDocument/2006/relationships/image" Target="../media/image61.png"/><Relationship Id="rId14" Type="http://schemas.openxmlformats.org/officeDocument/2006/relationships/image" Target="../media/image116.svg"/><Relationship Id="rId22" Type="http://schemas.openxmlformats.org/officeDocument/2006/relationships/image" Target="../media/image122.svg"/></Relationships>
</file>

<file path=ppt/slides/_rels/slide2.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10.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4.png"/><Relationship Id="rId14" Type="http://schemas.openxmlformats.org/officeDocument/2006/relationships/image" Target="../media/image12.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8.png"/><Relationship Id="rId4" Type="http://schemas.openxmlformats.org/officeDocument/2006/relationships/image" Target="../media/image14.svg"/><Relationship Id="rId9"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30.svg"/><Relationship Id="rId18" Type="http://schemas.openxmlformats.org/officeDocument/2006/relationships/image" Target="../media/image19.png"/><Relationship Id="rId3" Type="http://schemas.openxmlformats.org/officeDocument/2006/relationships/image" Target="../media/image11.jpeg"/><Relationship Id="rId7" Type="http://schemas.openxmlformats.org/officeDocument/2006/relationships/image" Target="../media/image24.svg"/><Relationship Id="rId12" Type="http://schemas.openxmlformats.org/officeDocument/2006/relationships/image" Target="../media/image16.png"/><Relationship Id="rId17" Type="http://schemas.openxmlformats.org/officeDocument/2006/relationships/image" Target="../media/image34.svg"/><Relationship Id="rId2" Type="http://schemas.openxmlformats.org/officeDocument/2006/relationships/notesSlide" Target="../notesSlides/notesSlide5.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28.svg"/><Relationship Id="rId5" Type="http://schemas.openxmlformats.org/officeDocument/2006/relationships/image" Target="../media/image22.svg"/><Relationship Id="rId15" Type="http://schemas.openxmlformats.org/officeDocument/2006/relationships/image" Target="../media/image32.svg"/><Relationship Id="rId10" Type="http://schemas.openxmlformats.org/officeDocument/2006/relationships/image" Target="../media/image15.png"/><Relationship Id="rId19" Type="http://schemas.openxmlformats.org/officeDocument/2006/relationships/image" Target="../media/image36.svg"/><Relationship Id="rId4" Type="http://schemas.openxmlformats.org/officeDocument/2006/relationships/image" Target="../media/image12.png"/><Relationship Id="rId9" Type="http://schemas.openxmlformats.org/officeDocument/2006/relationships/image" Target="../media/image26.sv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41.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39.sv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27.jpe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49.sv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5.svg"/><Relationship Id="rId11" Type="http://schemas.openxmlformats.org/officeDocument/2006/relationships/image" Target="../media/image26.png"/><Relationship Id="rId5" Type="http://schemas.openxmlformats.org/officeDocument/2006/relationships/image" Target="../media/image24.png"/><Relationship Id="rId10" Type="http://schemas.openxmlformats.org/officeDocument/2006/relationships/image" Target="../media/image47.svg"/><Relationship Id="rId4" Type="http://schemas.openxmlformats.org/officeDocument/2006/relationships/image" Target="../media/image43.sv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56.svg"/><Relationship Id="rId13" Type="http://schemas.openxmlformats.org/officeDocument/2006/relationships/image" Target="../media/image31.jpeg"/><Relationship Id="rId3" Type="http://schemas.openxmlformats.org/officeDocument/2006/relationships/image" Target="../media/image28.png"/><Relationship Id="rId7" Type="http://schemas.openxmlformats.org/officeDocument/2006/relationships/image" Target="../media/image30.png"/><Relationship Id="rId12" Type="http://schemas.openxmlformats.org/officeDocument/2006/relationships/image" Target="../media/image49.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4.svg"/><Relationship Id="rId11" Type="http://schemas.openxmlformats.org/officeDocument/2006/relationships/image" Target="../media/image26.png"/><Relationship Id="rId5" Type="http://schemas.openxmlformats.org/officeDocument/2006/relationships/image" Target="../media/image29.png"/><Relationship Id="rId10" Type="http://schemas.openxmlformats.org/officeDocument/2006/relationships/image" Target="../media/image47.svg"/><Relationship Id="rId4" Type="http://schemas.openxmlformats.org/officeDocument/2006/relationships/image" Target="../media/image52.sv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A192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0"/>
            </a:srgbClr>
          </a:solidFill>
          <a:ln w="25400" cap="flat" cmpd="sng">
            <a:noFill/>
            <a:prstDash val="solid"/>
            <a:round/>
          </a:ln>
        </p:spPr>
        <p:txBody>
          <a:bodyPr vert="horz" wrap="square" lIns="0" tIns="0" rIns="0" bIns="0" rtlCol="0" anchor="ctr" anchorCtr="0"/>
          <a:lstStyle/>
          <a:p>
            <a:pPr algn="ctr">
              <a:defRPr/>
            </a:pPr>
            <a:endParaRPr/>
          </a:p>
        </p:txBody>
      </p:sp>
      <p:sp>
        <p:nvSpPr>
          <p:cNvPr id="3" name="AutoShape 3"/>
          <p:cNvSpPr/>
          <p:nvPr/>
        </p:nvSpPr>
        <p:spPr>
          <a:xfrm>
            <a:off x="1016000" y="2286000"/>
            <a:ext cx="1016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64FFDA"/>
                </a:solidFill>
                <a:latin typeface="Noto Sans SC"/>
                <a:ea typeface="Noto Sans SC"/>
                <a:cs typeface="Noto Sans SC"/>
                <a:sym typeface="Noto Sans SC"/>
              </a:rPr>
              <a:t>Thyristor Switched Switch (TSC)</a:t>
            </a:r>
            <a:endParaRPr lang="en-US" sz="1100"/>
          </a:p>
        </p:txBody>
      </p:sp>
      <p:sp>
        <p:nvSpPr>
          <p:cNvPr id="5" name="AutoShape 5"/>
          <p:cNvSpPr/>
          <p:nvPr/>
        </p:nvSpPr>
        <p:spPr>
          <a:xfrm>
            <a:off x="1016000" y="3683000"/>
            <a:ext cx="1016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0" i="0" u="none" strike="noStrike">
                <a:solidFill>
                  <a:srgbClr val="333333"/>
                </a:solidFill>
                <a:latin typeface="Noto Sans SC"/>
                <a:ea typeface="Noto Sans SC"/>
                <a:cs typeface="Noto Sans SC"/>
                <a:sym typeface="Noto Sans SC"/>
              </a:rPr>
              <a:t>A Detailed Explanation of Structure and Principle</a:t>
            </a:r>
            <a:endParaRPr lang="en-US" sz="1100"/>
          </a:p>
        </p:txBody>
      </p:sp>
      <p:sp>
        <p:nvSpPr>
          <p:cNvPr id="6" name="AutoShape 6"/>
          <p:cNvSpPr/>
          <p:nvPr/>
        </p:nvSpPr>
        <p:spPr>
          <a:xfrm>
            <a:off x="1016000" y="5715000"/>
            <a:ext cx="1016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dirty="0">
                <a:solidFill>
                  <a:srgbClr val="0A192F">
                    <a:alpha val="60000"/>
                  </a:srgbClr>
                </a:solidFill>
                <a:latin typeface="Noto Sans SC"/>
                <a:ea typeface="Noto Sans SC"/>
                <a:cs typeface="Noto Sans SC"/>
                <a:sym typeface="Noto Sans SC"/>
              </a:rPr>
              <a:t>Power Electronics Technology Application Special Topic</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2540000"/>
            <a:ext cx="12192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64FFDA"/>
                </a:solidFill>
                <a:latin typeface="Noto Sans SC"/>
                <a:ea typeface="Noto Sans SC"/>
                <a:cs typeface="Noto Sans SC"/>
                <a:sym typeface="Noto Sans SC"/>
              </a:rPr>
              <a:t>03 Hardware Structure Analysis</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BFA5"/>
                </a:solidFill>
                <a:latin typeface="Noto Sans SC"/>
                <a:ea typeface="Noto Sans SC"/>
                <a:cs typeface="Noto Sans SC"/>
                <a:sym typeface="Noto Sans SC"/>
              </a:rPr>
              <a:t>TSC Main Circuit Structure</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62000" y="1651000"/>
            <a:ext cx="406400" cy="406400"/>
          </a:xfrm>
          <a:prstGeom prst="rect">
            <a:avLst/>
          </a:prstGeom>
        </p:spPr>
      </p:pic>
      <p:sp>
        <p:nvSpPr>
          <p:cNvPr id="4" name="AutoShape 4"/>
          <p:cNvSpPr/>
          <p:nvPr/>
        </p:nvSpPr>
        <p:spPr>
          <a:xfrm>
            <a:off x="1270000" y="16256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A192F"/>
                </a:solidFill>
                <a:latin typeface="Noto Sans SC"/>
                <a:ea typeface="Noto Sans SC"/>
                <a:cs typeface="Noto Sans SC"/>
                <a:sym typeface="Noto Sans SC"/>
              </a:rPr>
              <a:t>Anti-parallel </a:t>
            </a:r>
            <a:r>
              <a:rPr lang="en-US" sz="1800" b="1" i="0" u="none" strike="noStrike" dirty="0" err="1">
                <a:solidFill>
                  <a:srgbClr val="0A192F"/>
                </a:solidFill>
                <a:latin typeface="Noto Sans SC"/>
                <a:ea typeface="Noto Sans SC"/>
                <a:cs typeface="Noto Sans SC"/>
                <a:sym typeface="Noto Sans SC"/>
              </a:rPr>
              <a:t>Thyristor</a:t>
            </a:r>
            <a:r>
              <a:rPr lang="en-US" sz="1800" b="1" i="0" u="none" strike="noStrike" dirty="0">
                <a:solidFill>
                  <a:srgbClr val="0A192F"/>
                </a:solidFill>
                <a:latin typeface="Noto Sans SC"/>
                <a:ea typeface="Noto Sans SC"/>
                <a:cs typeface="Noto Sans SC"/>
                <a:sym typeface="Noto Sans SC"/>
              </a:rPr>
              <a:t> Module</a:t>
            </a:r>
            <a:endParaRPr lang="en-US" sz="1100" dirty="0"/>
          </a:p>
        </p:txBody>
      </p:sp>
      <p:sp>
        <p:nvSpPr>
          <p:cNvPr id="5" name="AutoShape 5"/>
          <p:cNvSpPr/>
          <p:nvPr/>
        </p:nvSpPr>
        <p:spPr>
          <a:xfrm>
            <a:off x="1270000" y="19812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Core component of each phase, realizing bidirectional conduction and turn-off control of AC current.</a:t>
            </a:r>
            <a:endParaRPr lang="en-US" sz="1200" dirty="0"/>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62000" y="2603500"/>
            <a:ext cx="406400" cy="406400"/>
          </a:xfrm>
          <a:prstGeom prst="rect">
            <a:avLst/>
          </a:prstGeom>
        </p:spPr>
      </p:pic>
      <p:sp>
        <p:nvSpPr>
          <p:cNvPr id="7" name="AutoShape 7"/>
          <p:cNvSpPr/>
          <p:nvPr/>
        </p:nvSpPr>
        <p:spPr>
          <a:xfrm>
            <a:off x="1270000" y="25781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A192F"/>
                </a:solidFill>
                <a:latin typeface="Noto Sans SC"/>
                <a:ea typeface="Noto Sans SC"/>
                <a:cs typeface="Noto Sans SC"/>
                <a:sym typeface="Noto Sans SC"/>
              </a:rPr>
              <a:t>Capacitor Bank</a:t>
            </a:r>
            <a:endParaRPr lang="en-US" sz="1100" dirty="0"/>
          </a:p>
        </p:txBody>
      </p:sp>
      <p:sp>
        <p:nvSpPr>
          <p:cNvPr id="8" name="AutoShape 8"/>
          <p:cNvSpPr/>
          <p:nvPr/>
        </p:nvSpPr>
        <p:spPr>
          <a:xfrm>
            <a:off x="1270000" y="29337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Execution unit of reactive power compensation, providing required capacitive reactive power.</a:t>
            </a:r>
            <a:endParaRPr lang="en-US" sz="1200" dirty="0"/>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762000" y="3556000"/>
            <a:ext cx="406400" cy="406400"/>
          </a:xfrm>
          <a:prstGeom prst="rect">
            <a:avLst/>
          </a:prstGeom>
        </p:spPr>
      </p:pic>
      <p:sp>
        <p:nvSpPr>
          <p:cNvPr id="10" name="AutoShape 10"/>
          <p:cNvSpPr/>
          <p:nvPr/>
        </p:nvSpPr>
        <p:spPr>
          <a:xfrm>
            <a:off x="1270000" y="35306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A192F"/>
                </a:solidFill>
                <a:latin typeface="Noto Sans SC"/>
                <a:ea typeface="Noto Sans SC"/>
                <a:cs typeface="Noto Sans SC"/>
                <a:sym typeface="Noto Sans SC"/>
              </a:rPr>
              <a:t>Series Reactor</a:t>
            </a:r>
            <a:endParaRPr lang="en-US" sz="1100" dirty="0"/>
          </a:p>
        </p:txBody>
      </p:sp>
      <p:sp>
        <p:nvSpPr>
          <p:cNvPr id="11" name="AutoShape 11"/>
          <p:cNvSpPr/>
          <p:nvPr/>
        </p:nvSpPr>
        <p:spPr>
          <a:xfrm>
            <a:off x="1270000" y="38862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Suppresses inrush current, limits harmonic current, and protects capacitors.</a:t>
            </a:r>
            <a:endParaRPr lang="en-US" sz="1200" dirty="0"/>
          </a:p>
        </p:txBody>
      </p:sp>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62000" y="4508500"/>
            <a:ext cx="406400" cy="406400"/>
          </a:xfrm>
          <a:prstGeom prst="rect">
            <a:avLst/>
          </a:prstGeom>
        </p:spPr>
      </p:pic>
      <p:sp>
        <p:nvSpPr>
          <p:cNvPr id="13" name="AutoShape 13"/>
          <p:cNvSpPr/>
          <p:nvPr/>
        </p:nvSpPr>
        <p:spPr>
          <a:xfrm>
            <a:off x="1270000" y="44831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A192F"/>
                </a:solidFill>
                <a:latin typeface="Noto Sans SC"/>
                <a:ea typeface="Noto Sans SC"/>
                <a:cs typeface="Noto Sans SC"/>
                <a:sym typeface="Noto Sans SC"/>
              </a:rPr>
              <a:t>Protection &amp; Auxiliary Circuit</a:t>
            </a:r>
            <a:endParaRPr lang="en-US" sz="1100" dirty="0"/>
          </a:p>
        </p:txBody>
      </p:sp>
      <p:sp>
        <p:nvSpPr>
          <p:cNvPr id="14" name="AutoShape 14"/>
          <p:cNvSpPr/>
          <p:nvPr/>
        </p:nvSpPr>
        <p:spPr>
          <a:xfrm>
            <a:off x="1270000" y="48387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Including RC </a:t>
            </a:r>
            <a:r>
              <a:rPr lang="en-US" sz="1200" b="0" i="0" u="none" strike="noStrike" dirty="0" err="1">
                <a:solidFill>
                  <a:srgbClr val="333333"/>
                </a:solidFill>
                <a:latin typeface="Noto Sans SC"/>
                <a:ea typeface="Noto Sans SC"/>
                <a:cs typeface="Noto Sans SC"/>
                <a:sym typeface="Noto Sans SC"/>
              </a:rPr>
              <a:t>snubber</a:t>
            </a:r>
            <a:r>
              <a:rPr lang="en-US" sz="1200" b="0" i="0" u="none" strike="noStrike" dirty="0">
                <a:solidFill>
                  <a:srgbClr val="333333"/>
                </a:solidFill>
                <a:latin typeface="Noto Sans SC"/>
                <a:ea typeface="Noto Sans SC"/>
                <a:cs typeface="Noto Sans SC"/>
                <a:sym typeface="Noto Sans SC"/>
              </a:rPr>
              <a:t> circuit (overvoltage protection) and fuse (short circuit protection) to ensure system reliability.</a:t>
            </a:r>
            <a:endParaRPr lang="en-US" sz="1200" dirty="0"/>
          </a:p>
        </p:txBody>
      </p:sp>
      <p:sp>
        <p:nvSpPr>
          <p:cNvPr id="15" name="AutoShape 15"/>
          <p:cNvSpPr/>
          <p:nvPr/>
        </p:nvSpPr>
        <p:spPr>
          <a:xfrm>
            <a:off x="6096000" y="1651000"/>
            <a:ext cx="5334000" cy="3302000"/>
          </a:xfrm>
          <a:prstGeom prst="roundRect">
            <a:avLst>
              <a:gd name="adj" fmla="val 3846"/>
            </a:avLst>
          </a:prstGeom>
          <a:solidFill>
            <a:srgbClr val="F0F0F0">
              <a:alpha val="100000"/>
            </a:srgbClr>
          </a:solidFill>
          <a:ln w="12700" cap="flat" cmpd="sng">
            <a:solidFill>
              <a:srgbClr val="0A192F">
                <a:alpha val="100000"/>
              </a:srgbClr>
            </a:solidFill>
            <a:prstDash val="solid"/>
            <a:round/>
          </a:ln>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11"/>
          <a:srcRect l="3124" r="3124"/>
          <a:stretch>
            <a:fillRect/>
          </a:stretch>
        </p:blipFill>
        <p:spPr>
          <a:xfrm>
            <a:off x="6223000" y="1778000"/>
            <a:ext cx="5080000" cy="3048000"/>
          </a:xfrm>
          <a:prstGeom prst="rect">
            <a:avLst/>
          </a:prstGeom>
          <a:noFill/>
          <a:ln w="25400" cap="flat" cmpd="sng">
            <a:noFill/>
            <a:prstDash val="solid"/>
            <a:round/>
          </a:ln>
        </p:spPr>
      </p:pic>
      <p:sp>
        <p:nvSpPr>
          <p:cNvPr id="17" name="AutoShape 17"/>
          <p:cNvSpPr/>
          <p:nvPr/>
        </p:nvSpPr>
        <p:spPr>
          <a:xfrm>
            <a:off x="6096000" y="5143500"/>
            <a:ext cx="5334000" cy="1079500"/>
          </a:xfrm>
          <a:prstGeom prst="roundRect">
            <a:avLst>
              <a:gd name="adj" fmla="val 11764"/>
            </a:avLst>
          </a:prstGeom>
          <a:solidFill>
            <a:srgbClr val="0A192F">
              <a:alpha val="10000"/>
            </a:srgbClr>
          </a:solidFill>
          <a:ln w="25400" cap="flat" cmpd="sng">
            <a:noFill/>
            <a:prstDash val="solid"/>
            <a:round/>
          </a:ln>
        </p:spPr>
        <p:txBody>
          <a:bodyPr vert="horz" wrap="square" lIns="0" tIns="0" rIns="0" bIns="0" rtlCol="0" anchor="ctr" anchorCtr="0"/>
          <a:lstStyle/>
          <a:p>
            <a:pPr algn="ctr">
              <a:defRPr/>
            </a:pPr>
            <a:endParaRPr/>
          </a:p>
        </p:txBody>
      </p:sp>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286500" y="5334000"/>
            <a:ext cx="355600" cy="355600"/>
          </a:xfrm>
          <a:prstGeom prst="rect">
            <a:avLst/>
          </a:prstGeom>
        </p:spPr>
      </p:pic>
      <p:sp>
        <p:nvSpPr>
          <p:cNvPr id="19" name="AutoShape 19"/>
          <p:cNvSpPr/>
          <p:nvPr/>
        </p:nvSpPr>
        <p:spPr>
          <a:xfrm>
            <a:off x="6731000" y="5308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A192F"/>
                </a:solidFill>
                <a:latin typeface="Noto Sans SC"/>
                <a:ea typeface="Noto Sans SC"/>
                <a:cs typeface="Noto Sans SC"/>
                <a:sym typeface="Noto Sans SC"/>
              </a:rPr>
              <a:t>Three-phase System Wiring Method</a:t>
            </a:r>
            <a:endParaRPr lang="en-US" sz="1100" dirty="0"/>
          </a:p>
        </p:txBody>
      </p:sp>
      <p:sp>
        <p:nvSpPr>
          <p:cNvPr id="20" name="AutoShape 20"/>
          <p:cNvSpPr/>
          <p:nvPr/>
        </p:nvSpPr>
        <p:spPr>
          <a:xfrm>
            <a:off x="6731000" y="5638800"/>
            <a:ext cx="4445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Usually adopts Delta (△) or Star (Y) connection to meet different grid requirements.</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64FFDA"/>
                </a:solidFill>
                <a:latin typeface="Noto Sans SC"/>
                <a:ea typeface="Noto Sans SC"/>
                <a:cs typeface="Noto Sans SC"/>
                <a:sym typeface="Noto Sans SC"/>
              </a:rPr>
              <a:t>Core Component: Anti-parallel Thyristor Module</a:t>
            </a:r>
            <a:endParaRPr lang="en-US" sz="1100"/>
          </a:p>
        </p:txBody>
      </p:sp>
      <p:sp>
        <p:nvSpPr>
          <p:cNvPr id="4" name="AutoShape 4"/>
          <p:cNvSpPr/>
          <p:nvPr/>
        </p:nvSpPr>
        <p:spPr>
          <a:xfrm>
            <a:off x="6223000" y="1778000"/>
            <a:ext cx="5207000" cy="1905000"/>
          </a:xfrm>
          <a:prstGeom prst="roundRect">
            <a:avLst>
              <a:gd name="adj" fmla="val 6666"/>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6477000" y="1968500"/>
            <a:ext cx="304800" cy="304800"/>
          </a:xfrm>
          <a:prstGeom prst="rect">
            <a:avLst/>
          </a:prstGeom>
        </p:spPr>
      </p:pic>
      <p:sp>
        <p:nvSpPr>
          <p:cNvPr id="6" name="AutoShape 6"/>
          <p:cNvSpPr/>
          <p:nvPr/>
        </p:nvSpPr>
        <p:spPr>
          <a:xfrm>
            <a:off x="6858000" y="1930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00000"/>
                </a:solidFill>
                <a:latin typeface="Noto Sans SC"/>
                <a:ea typeface="Noto Sans SC"/>
                <a:cs typeface="Noto Sans SC"/>
                <a:sym typeface="Noto Sans SC"/>
              </a:rPr>
              <a:t>Structure Principle: Bidirectional Current Control</a:t>
            </a:r>
            <a:endParaRPr lang="en-US" sz="1600" dirty="0"/>
          </a:p>
        </p:txBody>
      </p:sp>
      <p:sp>
        <p:nvSpPr>
          <p:cNvPr id="7" name="AutoShape 7"/>
          <p:cNvSpPr/>
          <p:nvPr/>
        </p:nvSpPr>
        <p:spPr>
          <a:xfrm>
            <a:off x="6477000" y="2447157"/>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The anti-parallel </a:t>
            </a:r>
            <a:r>
              <a:rPr lang="en-US" sz="1200" b="0" i="0" u="none" strike="noStrike" dirty="0" err="1">
                <a:solidFill>
                  <a:srgbClr val="333333"/>
                </a:solidFill>
                <a:latin typeface="Noto Sans SC"/>
                <a:ea typeface="Noto Sans SC"/>
                <a:cs typeface="Noto Sans SC"/>
                <a:sym typeface="Noto Sans SC"/>
              </a:rPr>
              <a:t>thyristor</a:t>
            </a:r>
            <a:r>
              <a:rPr lang="en-US" sz="1200" b="0" i="0" u="none" strike="noStrike" dirty="0">
                <a:solidFill>
                  <a:srgbClr val="333333"/>
                </a:solidFill>
                <a:latin typeface="Noto Sans SC"/>
                <a:ea typeface="Noto Sans SC"/>
                <a:cs typeface="Noto Sans SC"/>
                <a:sym typeface="Noto Sans SC"/>
              </a:rPr>
              <a:t> module is the core executive component that enables TSC to switch rapidly and without inrush current. It consists of two independent </a:t>
            </a:r>
            <a:r>
              <a:rPr lang="en-US" sz="1200" b="0" i="0" u="none" strike="noStrike" dirty="0" err="1">
                <a:solidFill>
                  <a:srgbClr val="333333"/>
                </a:solidFill>
                <a:latin typeface="Noto Sans SC"/>
                <a:ea typeface="Noto Sans SC"/>
                <a:cs typeface="Noto Sans SC"/>
                <a:sym typeface="Noto Sans SC"/>
              </a:rPr>
              <a:t>thyristors</a:t>
            </a:r>
            <a:r>
              <a:rPr lang="en-US" sz="1200" b="0" i="0" u="none" strike="noStrike" dirty="0">
                <a:solidFill>
                  <a:srgbClr val="333333"/>
                </a:solidFill>
                <a:latin typeface="Noto Sans SC"/>
                <a:ea typeface="Noto Sans SC"/>
                <a:cs typeface="Noto Sans SC"/>
                <a:sym typeface="Noto Sans SC"/>
              </a:rPr>
              <a:t> (SCRs) packaged in a single module in anti-parallel configuration, allowing bidirectional control of AC current.</a:t>
            </a:r>
            <a:endParaRPr lang="en-US" sz="1200" dirty="0"/>
          </a:p>
        </p:txBody>
      </p:sp>
      <p:sp>
        <p:nvSpPr>
          <p:cNvPr id="8" name="AutoShape 8"/>
          <p:cNvSpPr/>
          <p:nvPr/>
        </p:nvSpPr>
        <p:spPr>
          <a:xfrm>
            <a:off x="6223000" y="3937000"/>
            <a:ext cx="5207000" cy="1905000"/>
          </a:xfrm>
          <a:prstGeom prst="roundRect">
            <a:avLst>
              <a:gd name="adj" fmla="val 6666"/>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477000" y="4127500"/>
            <a:ext cx="304800" cy="304800"/>
          </a:xfrm>
          <a:prstGeom prst="rect">
            <a:avLst/>
          </a:prstGeom>
        </p:spPr>
      </p:pic>
      <p:sp>
        <p:nvSpPr>
          <p:cNvPr id="10" name="AutoShape 10"/>
          <p:cNvSpPr/>
          <p:nvPr/>
        </p:nvSpPr>
        <p:spPr>
          <a:xfrm>
            <a:off x="6858000" y="4089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00000"/>
                </a:solidFill>
                <a:latin typeface="Noto Sans SC"/>
                <a:ea typeface="Noto Sans SC"/>
                <a:cs typeface="Noto Sans SC"/>
                <a:sym typeface="Noto Sans SC"/>
              </a:rPr>
              <a:t>Core Advantages: High Integration &amp; Reliability</a:t>
            </a:r>
            <a:endParaRPr lang="en-US" sz="1600" dirty="0"/>
          </a:p>
        </p:txBody>
      </p:sp>
      <p:sp>
        <p:nvSpPr>
          <p:cNvPr id="11" name="AutoShape 11"/>
          <p:cNvSpPr/>
          <p:nvPr/>
        </p:nvSpPr>
        <p:spPr>
          <a:xfrm>
            <a:off x="6477000" y="4508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Modular design for easy installation. Excellent heat dissipation handles high current stress, directly determining the response speed and stability of the TSC device.</a:t>
            </a:r>
            <a:endParaRPr lang="en-US" sz="1200" dirty="0"/>
          </a:p>
        </p:txBody>
      </p:sp>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1332" y="1778000"/>
            <a:ext cx="5075457" cy="4064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695C"/>
                </a:solidFill>
                <a:latin typeface="Noto Sans SC"/>
                <a:ea typeface="Noto Sans SC"/>
                <a:cs typeface="Noto Sans SC"/>
                <a:sym typeface="Noto Sans SC"/>
              </a:rPr>
              <a:t>Control Unit and Protection Functions</a:t>
            </a:r>
            <a:endParaRPr lang="en-US" sz="1100"/>
          </a:p>
        </p:txBody>
      </p:sp>
      <p:sp>
        <p:nvSpPr>
          <p:cNvPr id="3" name="AutoShape 3"/>
          <p:cNvSpPr/>
          <p:nvPr/>
        </p:nvSpPr>
        <p:spPr>
          <a:xfrm>
            <a:off x="762000" y="1524000"/>
            <a:ext cx="5207000" cy="4699000"/>
          </a:xfrm>
          <a:prstGeom prst="roundRect">
            <a:avLst>
              <a:gd name="adj" fmla="val 270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00" y="1752600"/>
            <a:ext cx="304800" cy="304800"/>
          </a:xfrm>
          <a:prstGeom prst="rect">
            <a:avLst/>
          </a:prstGeom>
        </p:spPr>
      </p:pic>
      <p:sp>
        <p:nvSpPr>
          <p:cNvPr id="5" name="AutoShape 5"/>
          <p:cNvSpPr/>
          <p:nvPr/>
        </p:nvSpPr>
        <p:spPr>
          <a:xfrm>
            <a:off x="1397000" y="1714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695C"/>
                </a:solidFill>
                <a:latin typeface="Noto Sans SC"/>
                <a:ea typeface="Noto Sans SC"/>
                <a:cs typeface="Noto Sans SC"/>
                <a:sym typeface="Noto Sans SC"/>
              </a:rPr>
              <a:t>Core Functions of Control Unit</a:t>
            </a:r>
            <a:endParaRPr lang="en-US" sz="1050" dirty="0"/>
          </a:p>
        </p:txBody>
      </p:sp>
      <p:cxnSp>
        <p:nvCxnSpPr>
          <p:cNvPr id="6" name="Connector 6"/>
          <p:cNvCxnSpPr/>
          <p:nvPr/>
        </p:nvCxnSpPr>
        <p:spPr>
          <a:xfrm rot="-9291">
            <a:off x="1016009" y="2152650"/>
            <a:ext cx="4699000" cy="12700"/>
          </a:xfrm>
          <a:prstGeom prst="straightConnector1">
            <a:avLst/>
          </a:prstGeom>
          <a:solidFill>
            <a:srgbClr val="DEE0E3">
              <a:alpha val="100000"/>
            </a:srgbClr>
          </a:solidFill>
          <a:ln w="12700" cap="flat" cmpd="sng">
            <a:solidFill>
              <a:srgbClr val="CCD6F6">
                <a:alpha val="20000"/>
              </a:srgbClr>
            </a:solidFill>
            <a:prstDash val="solid"/>
            <a:round/>
            <a:headEnd type="none" w="med" len="med"/>
            <a:tailEnd type="none" w="med" len="med"/>
          </a:ln>
        </p:spPr>
      </p:cxn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16000" y="2305110"/>
            <a:ext cx="254000" cy="254000"/>
          </a:xfrm>
          <a:prstGeom prst="rect">
            <a:avLst/>
          </a:prstGeom>
        </p:spPr>
      </p:pic>
      <p:sp>
        <p:nvSpPr>
          <p:cNvPr id="8" name="AutoShape 8"/>
          <p:cNvSpPr/>
          <p:nvPr/>
        </p:nvSpPr>
        <p:spPr>
          <a:xfrm>
            <a:off x="1468024" y="2311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Synchronous </a:t>
            </a:r>
            <a:r>
              <a:rPr lang="en-US" sz="1200" b="1" i="0" u="none" strike="noStrike" dirty="0" err="1">
                <a:solidFill>
                  <a:srgbClr val="333333"/>
                </a:solidFill>
                <a:latin typeface="Noto Sans SC"/>
                <a:ea typeface="Noto Sans SC"/>
                <a:cs typeface="Noto Sans SC"/>
                <a:sym typeface="Noto Sans SC"/>
              </a:rPr>
              <a:t>Sampling:</a:t>
            </a:r>
            <a:r>
              <a:rPr lang="en-US" sz="1200" b="0" i="0" u="none" strike="noStrike" dirty="0" err="1">
                <a:solidFill>
                  <a:srgbClr val="505050"/>
                </a:solidFill>
                <a:latin typeface="Noto Sans SC"/>
                <a:ea typeface="Noto Sans SC"/>
                <a:cs typeface="Noto Sans SC"/>
                <a:sym typeface="Noto Sans SC"/>
              </a:rPr>
              <a:t>Real-time</a:t>
            </a:r>
            <a:r>
              <a:rPr lang="en-US" sz="1200" b="0" i="0" u="none" strike="noStrike" dirty="0">
                <a:solidFill>
                  <a:srgbClr val="505050"/>
                </a:solidFill>
                <a:latin typeface="Noto Sans SC"/>
                <a:ea typeface="Noto Sans SC"/>
                <a:cs typeface="Noto Sans SC"/>
                <a:sym typeface="Noto Sans SC"/>
              </a:rPr>
              <a:t> collection of grid voltage and current signals to provide basis for calculation and judgment.</a:t>
            </a:r>
            <a:endParaRPr lang="en-US" sz="1200" dirty="0"/>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16000" y="3099912"/>
            <a:ext cx="254000" cy="254000"/>
          </a:xfrm>
          <a:prstGeom prst="rect">
            <a:avLst/>
          </a:prstGeom>
        </p:spPr>
      </p:pic>
      <p:sp>
        <p:nvSpPr>
          <p:cNvPr id="10" name="AutoShape 10"/>
          <p:cNvSpPr/>
          <p:nvPr/>
        </p:nvSpPr>
        <p:spPr>
          <a:xfrm>
            <a:off x="1455815" y="3099293"/>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Zero-Crossing </a:t>
            </a:r>
            <a:r>
              <a:rPr lang="en-US" sz="1200" b="1" i="0" u="none" strike="noStrike" dirty="0" err="1">
                <a:solidFill>
                  <a:srgbClr val="333333"/>
                </a:solidFill>
                <a:latin typeface="Noto Sans SC"/>
                <a:ea typeface="Noto Sans SC"/>
                <a:cs typeface="Noto Sans SC"/>
                <a:sym typeface="Noto Sans SC"/>
              </a:rPr>
              <a:t>Detection:</a:t>
            </a:r>
            <a:r>
              <a:rPr lang="en-US" sz="1200" b="0" i="0" u="none" strike="noStrike" dirty="0" err="1">
                <a:solidFill>
                  <a:srgbClr val="505050"/>
                </a:solidFill>
                <a:latin typeface="Noto Sans SC"/>
                <a:ea typeface="Noto Sans SC"/>
                <a:cs typeface="Noto Sans SC"/>
                <a:sym typeface="Noto Sans SC"/>
              </a:rPr>
              <a:t>Accurate</a:t>
            </a:r>
            <a:r>
              <a:rPr lang="en-US" sz="1200" b="0" i="0" u="none" strike="noStrike" dirty="0">
                <a:solidFill>
                  <a:srgbClr val="505050"/>
                </a:solidFill>
                <a:latin typeface="Noto Sans SC"/>
                <a:ea typeface="Noto Sans SC"/>
                <a:cs typeface="Noto Sans SC"/>
                <a:sym typeface="Noto Sans SC"/>
              </a:rPr>
              <a:t> detection of voltage and current zero-crossing points, which is a prerequisite for zero-crossing switching.</a:t>
            </a:r>
            <a:endParaRPr lang="en-US" sz="1200" dirty="0"/>
          </a:p>
        </p:txBody>
      </p:sp>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16000" y="3921343"/>
            <a:ext cx="254000" cy="254000"/>
          </a:xfrm>
          <a:prstGeom prst="rect">
            <a:avLst/>
          </a:prstGeom>
        </p:spPr>
      </p:pic>
      <p:sp>
        <p:nvSpPr>
          <p:cNvPr id="12" name="AutoShape 12"/>
          <p:cNvSpPr/>
          <p:nvPr/>
        </p:nvSpPr>
        <p:spPr>
          <a:xfrm>
            <a:off x="1455815" y="3861913"/>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Trigger </a:t>
            </a:r>
            <a:r>
              <a:rPr lang="en-US" sz="1200" b="1" i="0" u="none" strike="noStrike" dirty="0" err="1">
                <a:solidFill>
                  <a:srgbClr val="333333"/>
                </a:solidFill>
                <a:latin typeface="Noto Sans SC"/>
                <a:ea typeface="Noto Sans SC"/>
                <a:cs typeface="Noto Sans SC"/>
                <a:sym typeface="Noto Sans SC"/>
              </a:rPr>
              <a:t>Drive:</a:t>
            </a:r>
            <a:r>
              <a:rPr lang="en-US" sz="1200" b="0" i="0" u="none" strike="noStrike" dirty="0" err="1">
                <a:solidFill>
                  <a:srgbClr val="505050"/>
                </a:solidFill>
                <a:latin typeface="Noto Sans SC"/>
                <a:ea typeface="Noto Sans SC"/>
                <a:cs typeface="Noto Sans SC"/>
                <a:sym typeface="Noto Sans SC"/>
              </a:rPr>
              <a:t>Output</a:t>
            </a:r>
            <a:r>
              <a:rPr lang="en-US" sz="1200" b="0" i="0" u="none" strike="noStrike" dirty="0">
                <a:solidFill>
                  <a:srgbClr val="505050"/>
                </a:solidFill>
                <a:latin typeface="Noto Sans SC"/>
                <a:ea typeface="Noto Sans SC"/>
                <a:cs typeface="Noto Sans SC"/>
                <a:sym typeface="Noto Sans SC"/>
              </a:rPr>
              <a:t> trigger pulses to </a:t>
            </a:r>
            <a:r>
              <a:rPr lang="en-US" sz="1200" b="0" i="0" u="none" strike="noStrike" dirty="0" err="1">
                <a:solidFill>
                  <a:srgbClr val="505050"/>
                </a:solidFill>
                <a:latin typeface="Noto Sans SC"/>
                <a:ea typeface="Noto Sans SC"/>
                <a:cs typeface="Noto Sans SC"/>
                <a:sym typeface="Noto Sans SC"/>
              </a:rPr>
              <a:t>thyristor</a:t>
            </a:r>
            <a:r>
              <a:rPr lang="en-US" sz="1200" b="0" i="0" u="none" strike="noStrike" dirty="0">
                <a:solidFill>
                  <a:srgbClr val="505050"/>
                </a:solidFill>
                <a:latin typeface="Noto Sans SC"/>
                <a:ea typeface="Noto Sans SC"/>
                <a:cs typeface="Noto Sans SC"/>
                <a:sym typeface="Noto Sans SC"/>
              </a:rPr>
              <a:t> modules at precise moments according to control strategies</a:t>
            </a:r>
            <a:r>
              <a:rPr lang="en-US" sz="1400" b="0" i="0" u="none" strike="noStrike" dirty="0">
                <a:solidFill>
                  <a:srgbClr val="505050"/>
                </a:solidFill>
                <a:latin typeface="Noto Sans SC"/>
                <a:ea typeface="Noto Sans SC"/>
                <a:cs typeface="Noto Sans SC"/>
                <a:sym typeface="Noto Sans SC"/>
              </a:rPr>
              <a:t>.</a:t>
            </a:r>
            <a:endParaRPr lang="en-US" sz="1100" dirty="0"/>
          </a:p>
        </p:txBody>
      </p:sp>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016000" y="4578288"/>
            <a:ext cx="254000" cy="254000"/>
          </a:xfrm>
          <a:prstGeom prst="rect">
            <a:avLst/>
          </a:prstGeom>
        </p:spPr>
      </p:pic>
      <p:sp>
        <p:nvSpPr>
          <p:cNvPr id="14" name="AutoShape 14"/>
          <p:cNvSpPr/>
          <p:nvPr/>
        </p:nvSpPr>
        <p:spPr>
          <a:xfrm>
            <a:off x="1441390" y="4486244"/>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Human-Machine </a:t>
            </a:r>
            <a:r>
              <a:rPr lang="en-US" sz="1200" b="1" i="0" u="none" strike="noStrike" dirty="0" err="1">
                <a:solidFill>
                  <a:srgbClr val="333333"/>
                </a:solidFill>
                <a:latin typeface="Noto Sans SC"/>
                <a:ea typeface="Noto Sans SC"/>
                <a:cs typeface="Noto Sans SC"/>
                <a:sym typeface="Noto Sans SC"/>
              </a:rPr>
              <a:t>Interaction:</a:t>
            </a:r>
            <a:r>
              <a:rPr lang="en-US" sz="1200" b="0" i="0" u="none" strike="noStrike" dirty="0" err="1">
                <a:solidFill>
                  <a:srgbClr val="505050"/>
                </a:solidFill>
                <a:latin typeface="Noto Sans SC"/>
                <a:ea typeface="Noto Sans SC"/>
                <a:cs typeface="Noto Sans SC"/>
                <a:sym typeface="Noto Sans SC"/>
              </a:rPr>
              <a:t>Provide</a:t>
            </a:r>
            <a:r>
              <a:rPr lang="en-US" sz="1200" b="0" i="0" u="none" strike="noStrike" dirty="0">
                <a:solidFill>
                  <a:srgbClr val="505050"/>
                </a:solidFill>
                <a:latin typeface="Noto Sans SC"/>
                <a:ea typeface="Noto Sans SC"/>
                <a:cs typeface="Noto Sans SC"/>
                <a:sym typeface="Noto Sans SC"/>
              </a:rPr>
              <a:t> parameter setting, status display, and fault alarm functions.</a:t>
            </a:r>
            <a:endParaRPr lang="en-US" sz="1050" dirty="0"/>
          </a:p>
        </p:txBody>
      </p:sp>
      <p:sp>
        <p:nvSpPr>
          <p:cNvPr id="15" name="AutoShape 15"/>
          <p:cNvSpPr/>
          <p:nvPr/>
        </p:nvSpPr>
        <p:spPr>
          <a:xfrm>
            <a:off x="6223000" y="1524000"/>
            <a:ext cx="5207000" cy="4699000"/>
          </a:xfrm>
          <a:prstGeom prst="roundRect">
            <a:avLst>
              <a:gd name="adj" fmla="val 270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6477000" y="1752600"/>
            <a:ext cx="304800" cy="304800"/>
          </a:xfrm>
          <a:prstGeom prst="rect">
            <a:avLst/>
          </a:prstGeom>
        </p:spPr>
      </p:pic>
      <p:sp>
        <p:nvSpPr>
          <p:cNvPr id="17" name="AutoShape 17"/>
          <p:cNvSpPr/>
          <p:nvPr/>
        </p:nvSpPr>
        <p:spPr>
          <a:xfrm>
            <a:off x="6858000" y="1714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dirty="0">
                <a:solidFill>
                  <a:srgbClr val="00695C"/>
                </a:solidFill>
                <a:latin typeface="Noto Sans SC"/>
                <a:ea typeface="Noto Sans SC"/>
                <a:cs typeface="Noto Sans SC"/>
                <a:sym typeface="Noto Sans SC"/>
              </a:rPr>
              <a:t>Comprehensive Protection Functions</a:t>
            </a:r>
            <a:endParaRPr lang="en-US" sz="1800" dirty="0"/>
          </a:p>
        </p:txBody>
      </p:sp>
      <p:cxnSp>
        <p:nvCxnSpPr>
          <p:cNvPr id="18" name="Connector 18"/>
          <p:cNvCxnSpPr/>
          <p:nvPr/>
        </p:nvCxnSpPr>
        <p:spPr>
          <a:xfrm rot="-9291">
            <a:off x="6477009" y="2152650"/>
            <a:ext cx="4699000" cy="12700"/>
          </a:xfrm>
          <a:prstGeom prst="straightConnector1">
            <a:avLst/>
          </a:prstGeom>
          <a:solidFill>
            <a:srgbClr val="DEE0E3">
              <a:alpha val="100000"/>
            </a:srgbClr>
          </a:solidFill>
          <a:ln w="12700" cap="flat" cmpd="sng">
            <a:solidFill>
              <a:srgbClr val="CCD6F6">
                <a:alpha val="20000"/>
              </a:srgbClr>
            </a:solidFill>
            <a:prstDash val="solid"/>
            <a:round/>
            <a:headEnd type="none" w="med" len="med"/>
            <a:tailEnd type="none" w="med" len="med"/>
          </a:ln>
        </p:spPr>
      </p:cxnSp>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6477000" y="2349500"/>
            <a:ext cx="254000" cy="254000"/>
          </a:xfrm>
          <a:prstGeom prst="rect">
            <a:avLst/>
          </a:prstGeom>
        </p:spPr>
      </p:pic>
      <p:sp>
        <p:nvSpPr>
          <p:cNvPr id="20" name="AutoShape 20"/>
          <p:cNvSpPr/>
          <p:nvPr/>
        </p:nvSpPr>
        <p:spPr>
          <a:xfrm>
            <a:off x="6858000" y="2311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Over-temperature </a:t>
            </a:r>
            <a:r>
              <a:rPr lang="en-US" sz="1200" b="1" i="0" u="none" strike="noStrike" dirty="0" err="1">
                <a:solidFill>
                  <a:srgbClr val="333333"/>
                </a:solidFill>
                <a:latin typeface="Noto Sans SC"/>
                <a:ea typeface="Noto Sans SC"/>
                <a:cs typeface="Noto Sans SC"/>
                <a:sym typeface="Noto Sans SC"/>
              </a:rPr>
              <a:t>Protection:</a:t>
            </a:r>
            <a:r>
              <a:rPr lang="en-US" sz="1200" b="0" i="0" u="none" strike="noStrike" dirty="0" err="1">
                <a:solidFill>
                  <a:srgbClr val="505050"/>
                </a:solidFill>
                <a:latin typeface="Noto Sans SC"/>
                <a:ea typeface="Noto Sans SC"/>
                <a:cs typeface="Noto Sans SC"/>
                <a:sym typeface="Noto Sans SC"/>
              </a:rPr>
              <a:t>Monitor</a:t>
            </a:r>
            <a:r>
              <a:rPr lang="en-US" sz="1200" b="0" i="0" u="none" strike="noStrike" dirty="0">
                <a:solidFill>
                  <a:srgbClr val="505050"/>
                </a:solidFill>
                <a:latin typeface="Noto Sans SC"/>
                <a:ea typeface="Noto Sans SC"/>
                <a:cs typeface="Noto Sans SC"/>
                <a:sym typeface="Noto Sans SC"/>
              </a:rPr>
              <a:t> the temperature of </a:t>
            </a:r>
            <a:r>
              <a:rPr lang="en-US" sz="1200" b="0" i="0" u="none" strike="noStrike" dirty="0" err="1">
                <a:solidFill>
                  <a:srgbClr val="505050"/>
                </a:solidFill>
                <a:latin typeface="Noto Sans SC"/>
                <a:ea typeface="Noto Sans SC"/>
                <a:cs typeface="Noto Sans SC"/>
                <a:sym typeface="Noto Sans SC"/>
              </a:rPr>
              <a:t>thyristor</a:t>
            </a:r>
            <a:r>
              <a:rPr lang="en-US" sz="1200" b="0" i="0" u="none" strike="noStrike" dirty="0">
                <a:solidFill>
                  <a:srgbClr val="505050"/>
                </a:solidFill>
                <a:latin typeface="Noto Sans SC"/>
                <a:ea typeface="Noto Sans SC"/>
                <a:cs typeface="Noto Sans SC"/>
                <a:sym typeface="Noto Sans SC"/>
              </a:rPr>
              <a:t> modules and automatically protect when overheated to prevent device damage.</a:t>
            </a:r>
            <a:endParaRPr lang="en-US" sz="1200" dirty="0"/>
          </a:p>
        </p:txBody>
      </p:sp>
      <p:pic>
        <p:nvPicPr>
          <p:cNvPr id="21" name="Picture 21"/>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6477000" y="3126545"/>
            <a:ext cx="254000" cy="254000"/>
          </a:xfrm>
          <a:prstGeom prst="rect">
            <a:avLst/>
          </a:prstGeom>
        </p:spPr>
      </p:pic>
      <p:sp>
        <p:nvSpPr>
          <p:cNvPr id="22" name="AutoShape 22"/>
          <p:cNvSpPr/>
          <p:nvPr/>
        </p:nvSpPr>
        <p:spPr>
          <a:xfrm>
            <a:off x="6858000" y="3142019"/>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Overcurrent/Short-Circuit </a:t>
            </a:r>
            <a:r>
              <a:rPr lang="en-US" sz="1200" b="1" i="0" u="none" strike="noStrike" dirty="0" err="1">
                <a:solidFill>
                  <a:srgbClr val="333333"/>
                </a:solidFill>
                <a:latin typeface="Noto Sans SC"/>
                <a:ea typeface="Noto Sans SC"/>
                <a:cs typeface="Noto Sans SC"/>
                <a:sym typeface="Noto Sans SC"/>
              </a:rPr>
              <a:t>Protection:</a:t>
            </a:r>
            <a:r>
              <a:rPr lang="en-US" sz="1200" b="0" i="0" u="none" strike="noStrike" dirty="0" err="1">
                <a:solidFill>
                  <a:srgbClr val="505050"/>
                </a:solidFill>
                <a:latin typeface="Noto Sans SC"/>
                <a:ea typeface="Noto Sans SC"/>
                <a:cs typeface="Noto Sans SC"/>
                <a:sym typeface="Noto Sans SC"/>
              </a:rPr>
              <a:t>Quickly</a:t>
            </a:r>
            <a:r>
              <a:rPr lang="en-US" sz="1200" b="0" i="0" u="none" strike="noStrike" dirty="0">
                <a:solidFill>
                  <a:srgbClr val="505050"/>
                </a:solidFill>
                <a:latin typeface="Noto Sans SC"/>
                <a:ea typeface="Noto Sans SC"/>
                <a:cs typeface="Noto Sans SC"/>
                <a:sym typeface="Noto Sans SC"/>
              </a:rPr>
              <a:t> cut off trigger signals when a fault is detected to protect equipment safety.</a:t>
            </a:r>
            <a:endParaRPr lang="en-US" sz="1200" dirty="0"/>
          </a:p>
        </p:txBody>
      </p:sp>
      <p:pic>
        <p:nvPicPr>
          <p:cNvPr id="23" name="Picture 23"/>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6493522" y="3959695"/>
            <a:ext cx="254000" cy="254000"/>
          </a:xfrm>
          <a:prstGeom prst="rect">
            <a:avLst/>
          </a:prstGeom>
        </p:spPr>
      </p:pic>
      <p:sp>
        <p:nvSpPr>
          <p:cNvPr id="24" name="AutoShape 24"/>
          <p:cNvSpPr/>
          <p:nvPr/>
        </p:nvSpPr>
        <p:spPr>
          <a:xfrm>
            <a:off x="6858000" y="387079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Phase Loss </a:t>
            </a:r>
            <a:r>
              <a:rPr lang="en-US" sz="1200" b="1" i="0" u="none" strike="noStrike" dirty="0" err="1">
                <a:solidFill>
                  <a:srgbClr val="333333"/>
                </a:solidFill>
                <a:latin typeface="Noto Sans SC"/>
                <a:ea typeface="Noto Sans SC"/>
                <a:cs typeface="Noto Sans SC"/>
                <a:sym typeface="Noto Sans SC"/>
              </a:rPr>
              <a:t>Protection:</a:t>
            </a:r>
            <a:r>
              <a:rPr lang="en-US" sz="1200" b="0" i="0" u="none" strike="noStrike" dirty="0" err="1">
                <a:solidFill>
                  <a:srgbClr val="505050"/>
                </a:solidFill>
                <a:latin typeface="Noto Sans SC"/>
                <a:ea typeface="Noto Sans SC"/>
                <a:cs typeface="Noto Sans SC"/>
                <a:sym typeface="Noto Sans SC"/>
              </a:rPr>
              <a:t>Prohibit</a:t>
            </a:r>
            <a:r>
              <a:rPr lang="en-US" sz="1200" b="0" i="0" u="none" strike="noStrike" dirty="0">
                <a:solidFill>
                  <a:srgbClr val="505050"/>
                </a:solidFill>
                <a:latin typeface="Noto Sans SC"/>
                <a:ea typeface="Noto Sans SC"/>
                <a:cs typeface="Noto Sans SC"/>
                <a:sym typeface="Noto Sans SC"/>
              </a:rPr>
              <a:t> switching and alarm when the grid is phase-lost to avoid abnormal operation.</a:t>
            </a:r>
            <a:endParaRPr lang="en-US" sz="1200" dirty="0"/>
          </a:p>
        </p:txBody>
      </p:sp>
      <p:pic>
        <p:nvPicPr>
          <p:cNvPr id="25" name="Picture 2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6477000" y="4627362"/>
            <a:ext cx="254000" cy="254000"/>
          </a:xfrm>
          <a:prstGeom prst="rect">
            <a:avLst/>
          </a:prstGeom>
        </p:spPr>
      </p:pic>
      <p:sp>
        <p:nvSpPr>
          <p:cNvPr id="26" name="AutoShape 26"/>
          <p:cNvSpPr/>
          <p:nvPr/>
        </p:nvSpPr>
        <p:spPr>
          <a:xfrm>
            <a:off x="6858000" y="4470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Overvoltage/</a:t>
            </a:r>
            <a:r>
              <a:rPr lang="en-US" sz="1200" b="1" i="0" u="none" strike="noStrike" dirty="0" err="1">
                <a:solidFill>
                  <a:srgbClr val="333333"/>
                </a:solidFill>
                <a:latin typeface="Noto Sans SC"/>
                <a:ea typeface="Noto Sans SC"/>
                <a:cs typeface="Noto Sans SC"/>
                <a:sym typeface="Noto Sans SC"/>
              </a:rPr>
              <a:t>Undervoltage</a:t>
            </a:r>
            <a:r>
              <a:rPr lang="en-US" sz="1200" b="1" i="0" u="none" strike="noStrike" dirty="0">
                <a:solidFill>
                  <a:srgbClr val="333333"/>
                </a:solidFill>
                <a:latin typeface="Noto Sans SC"/>
                <a:ea typeface="Noto Sans SC"/>
                <a:cs typeface="Noto Sans SC"/>
                <a:sym typeface="Noto Sans SC"/>
              </a:rPr>
              <a:t> </a:t>
            </a:r>
            <a:r>
              <a:rPr lang="en-US" sz="1200" b="1" i="0" u="none" strike="noStrike" dirty="0" err="1">
                <a:solidFill>
                  <a:srgbClr val="333333"/>
                </a:solidFill>
                <a:latin typeface="Noto Sans SC"/>
                <a:ea typeface="Noto Sans SC"/>
                <a:cs typeface="Noto Sans SC"/>
                <a:sym typeface="Noto Sans SC"/>
              </a:rPr>
              <a:t>Protection:</a:t>
            </a:r>
            <a:r>
              <a:rPr lang="en-US" sz="1200" b="0" i="0" u="none" strike="noStrike" dirty="0" err="1">
                <a:solidFill>
                  <a:srgbClr val="505050"/>
                </a:solidFill>
                <a:latin typeface="Noto Sans SC"/>
                <a:ea typeface="Noto Sans SC"/>
                <a:cs typeface="Noto Sans SC"/>
                <a:sym typeface="Noto Sans SC"/>
              </a:rPr>
              <a:t>Take</a:t>
            </a:r>
            <a:r>
              <a:rPr lang="en-US" sz="1200" b="0" i="0" u="none" strike="noStrike" dirty="0">
                <a:solidFill>
                  <a:srgbClr val="505050"/>
                </a:solidFill>
                <a:latin typeface="Noto Sans SC"/>
                <a:ea typeface="Noto Sans SC"/>
                <a:cs typeface="Noto Sans SC"/>
                <a:sym typeface="Noto Sans SC"/>
              </a:rPr>
              <a:t> corresponding protection measures when the grid voltage is abnormal.</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2921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64FFDA"/>
                </a:solidFill>
                <a:latin typeface="Noto Sans SC"/>
                <a:ea typeface="Noto Sans SC"/>
                <a:cs typeface="Noto Sans SC"/>
                <a:sym typeface="Noto Sans SC"/>
              </a:rPr>
              <a:t>04 Key Features and Advantages</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a:solidFill>
                  <a:srgbClr val="64FFDA"/>
                </a:solidFill>
                <a:latin typeface="Noto Sans SC"/>
                <a:ea typeface="Noto Sans SC"/>
                <a:cs typeface="Noto Sans SC"/>
                <a:sym typeface="Noto Sans SC"/>
              </a:rPr>
              <a:t>TSC vs Traditional Contactor Performance Comparison</a:t>
            </a:r>
            <a:endParaRPr lang="en-US" sz="1050" dirty="0"/>
          </a:p>
        </p:txBody>
      </p:sp>
      <p:sp>
        <p:nvSpPr>
          <p:cNvPr id="3" name="AutoShape 3"/>
          <p:cNvSpPr/>
          <p:nvPr/>
        </p:nvSpPr>
        <p:spPr>
          <a:xfrm>
            <a:off x="762000" y="1524000"/>
            <a:ext cx="10668000" cy="508000"/>
          </a:xfrm>
          <a:prstGeom prst="roundRect">
            <a:avLst>
              <a:gd name="adj" fmla="val 25000"/>
            </a:avLst>
          </a:prstGeom>
          <a:solidFill>
            <a:srgbClr val="64FFDA">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762000" y="1524000"/>
            <a:ext cx="2286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dirty="0">
                <a:solidFill>
                  <a:srgbClr val="64FFDA"/>
                </a:solidFill>
                <a:latin typeface="Noto Sans SC"/>
                <a:ea typeface="Noto Sans SC"/>
                <a:cs typeface="Noto Sans SC"/>
                <a:sym typeface="Noto Sans SC"/>
              </a:rPr>
              <a:t>Performance Indicator</a:t>
            </a:r>
            <a:endParaRPr lang="en-US" sz="1100" dirty="0">
              <a:solidFill>
                <a:srgbClr val="64FFDA"/>
              </a:solidFill>
            </a:endParaRPr>
          </a:p>
        </p:txBody>
      </p:sp>
      <p:sp>
        <p:nvSpPr>
          <p:cNvPr id="5" name="AutoShape 5"/>
          <p:cNvSpPr/>
          <p:nvPr/>
        </p:nvSpPr>
        <p:spPr>
          <a:xfrm>
            <a:off x="3048000" y="1524000"/>
            <a:ext cx="4191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dirty="0" err="1">
                <a:solidFill>
                  <a:srgbClr val="64FFDA"/>
                </a:solidFill>
                <a:latin typeface="Noto Sans SC"/>
                <a:ea typeface="Noto Sans SC"/>
                <a:cs typeface="Noto Sans SC"/>
                <a:sym typeface="Noto Sans SC"/>
              </a:rPr>
              <a:t>Thyristor</a:t>
            </a:r>
            <a:r>
              <a:rPr lang="en-US" sz="1600" b="1" i="0" u="none" strike="noStrike" dirty="0">
                <a:solidFill>
                  <a:srgbClr val="64FFDA"/>
                </a:solidFill>
                <a:latin typeface="Noto Sans SC"/>
                <a:ea typeface="Noto Sans SC"/>
                <a:cs typeface="Noto Sans SC"/>
                <a:sym typeface="Noto Sans SC"/>
              </a:rPr>
              <a:t> Switched Switch (TSC)</a:t>
            </a:r>
            <a:endParaRPr lang="en-US" sz="1100" dirty="0">
              <a:solidFill>
                <a:srgbClr val="64FFDA"/>
              </a:solidFill>
            </a:endParaRPr>
          </a:p>
        </p:txBody>
      </p:sp>
      <p:sp>
        <p:nvSpPr>
          <p:cNvPr id="6" name="AutoShape 6"/>
          <p:cNvSpPr/>
          <p:nvPr/>
        </p:nvSpPr>
        <p:spPr>
          <a:xfrm>
            <a:off x="7239000" y="1524000"/>
            <a:ext cx="4191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dirty="0">
                <a:solidFill>
                  <a:srgbClr val="64FFDA"/>
                </a:solidFill>
                <a:latin typeface="Noto Sans SC"/>
                <a:ea typeface="Noto Sans SC"/>
                <a:cs typeface="Noto Sans SC"/>
                <a:sym typeface="Noto Sans SC"/>
              </a:rPr>
              <a:t>Traditional AC Contactor</a:t>
            </a:r>
            <a:endParaRPr lang="en-US" sz="1100" dirty="0">
              <a:solidFill>
                <a:srgbClr val="64FFDA"/>
              </a:solidFill>
            </a:endParaRPr>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89000" y="2222500"/>
            <a:ext cx="304800" cy="304800"/>
          </a:xfrm>
          <a:prstGeom prst="rect">
            <a:avLst/>
          </a:prstGeom>
        </p:spPr>
      </p:pic>
      <p:sp>
        <p:nvSpPr>
          <p:cNvPr id="8" name="AutoShape 8"/>
          <p:cNvSpPr/>
          <p:nvPr/>
        </p:nvSpPr>
        <p:spPr>
          <a:xfrm>
            <a:off x="1270000" y="2184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Switching Inrush Current</a:t>
            </a:r>
            <a:endParaRPr lang="en-US" sz="1100"/>
          </a:p>
        </p:txBody>
      </p:sp>
      <p:sp>
        <p:nvSpPr>
          <p:cNvPr id="9" name="AutoShape 9"/>
          <p:cNvSpPr/>
          <p:nvPr/>
        </p:nvSpPr>
        <p:spPr>
          <a:xfrm>
            <a:off x="30480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FFDA"/>
                </a:solidFill>
                <a:latin typeface="Noto Sans SC"/>
                <a:ea typeface="Noto Sans SC"/>
                <a:cs typeface="Noto Sans SC"/>
                <a:sym typeface="Noto Sans SC"/>
              </a:rPr>
              <a:t>≤ 2x rated current, no impact</a:t>
            </a:r>
            <a:endParaRPr lang="en-US" sz="1100"/>
          </a:p>
        </p:txBody>
      </p:sp>
      <p:sp>
        <p:nvSpPr>
          <p:cNvPr id="10" name="AutoShape 10"/>
          <p:cNvSpPr/>
          <p:nvPr/>
        </p:nvSpPr>
        <p:spPr>
          <a:xfrm>
            <a:off x="72390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a:solidFill>
                  <a:srgbClr val="CCD6F6"/>
                </a:solidFill>
                <a:latin typeface="Noto Sans SC"/>
                <a:ea typeface="Noto Sans SC"/>
                <a:cs typeface="Noto Sans SC"/>
                <a:sym typeface="Noto Sans SC"/>
              </a:rPr>
              <a:t>20-50x rated current, huge impact</a:t>
            </a:r>
            <a:endParaRPr lang="en-US" sz="1100" dirty="0"/>
          </a:p>
        </p:txBody>
      </p:sp>
      <p:cxnSp>
        <p:nvCxnSpPr>
          <p:cNvPr id="11" name="Connector 11"/>
          <p:cNvCxnSpPr/>
          <p:nvPr/>
        </p:nvCxnSpPr>
        <p:spPr>
          <a:xfrm rot="-4092">
            <a:off x="762004" y="2597150"/>
            <a:ext cx="10668000" cy="12700"/>
          </a:xfrm>
          <a:prstGeom prst="straightConnector1">
            <a:avLst/>
          </a:prstGeom>
          <a:solidFill>
            <a:srgbClr val="DEE0E3">
              <a:alpha val="100000"/>
            </a:srgbClr>
          </a:solidFill>
          <a:ln w="12700" cap="flat" cmpd="sng">
            <a:solidFill>
              <a:srgbClr val="CCD6F6">
                <a:alpha val="10000"/>
              </a:srgbClr>
            </a:solidFill>
            <a:prstDash val="solid"/>
            <a:round/>
            <a:headEnd type="none" w="med" len="med"/>
            <a:tailEnd type="none" w="med" len="med"/>
          </a:ln>
        </p:spPr>
      </p:cxn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89000" y="2730500"/>
            <a:ext cx="304800" cy="304800"/>
          </a:xfrm>
          <a:prstGeom prst="rect">
            <a:avLst/>
          </a:prstGeom>
        </p:spPr>
      </p:pic>
      <p:sp>
        <p:nvSpPr>
          <p:cNvPr id="13" name="AutoShape 13"/>
          <p:cNvSpPr/>
          <p:nvPr/>
        </p:nvSpPr>
        <p:spPr>
          <a:xfrm>
            <a:off x="1270000" y="2692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Response Time</a:t>
            </a:r>
            <a:endParaRPr lang="en-US" sz="1100"/>
          </a:p>
        </p:txBody>
      </p:sp>
      <p:sp>
        <p:nvSpPr>
          <p:cNvPr id="14" name="AutoShape 14"/>
          <p:cNvSpPr/>
          <p:nvPr/>
        </p:nvSpPr>
        <p:spPr>
          <a:xfrm>
            <a:off x="3048000" y="2692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FFDA"/>
                </a:solidFill>
                <a:latin typeface="Noto Sans SC"/>
                <a:ea typeface="Noto Sans SC"/>
                <a:cs typeface="Noto Sans SC"/>
                <a:sym typeface="Noto Sans SC"/>
              </a:rPr>
              <a:t>10-20ms, dynamic tracking for fast loads</a:t>
            </a:r>
            <a:endParaRPr lang="en-US" sz="1100"/>
          </a:p>
        </p:txBody>
      </p:sp>
      <p:sp>
        <p:nvSpPr>
          <p:cNvPr id="15" name="AutoShape 15"/>
          <p:cNvSpPr/>
          <p:nvPr/>
        </p:nvSpPr>
        <p:spPr>
          <a:xfrm>
            <a:off x="7239000" y="2692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CCD6F6"/>
                </a:solidFill>
                <a:latin typeface="Noto Sans SC"/>
                <a:ea typeface="Noto Sans SC"/>
                <a:cs typeface="Noto Sans SC"/>
                <a:sym typeface="Noto Sans SC"/>
              </a:rPr>
              <a:t>Hundreds of ms, only for steady loads</a:t>
            </a:r>
            <a:endParaRPr lang="en-US" sz="1100"/>
          </a:p>
        </p:txBody>
      </p:sp>
      <p:cxnSp>
        <p:nvCxnSpPr>
          <p:cNvPr id="16" name="Connector 16"/>
          <p:cNvCxnSpPr/>
          <p:nvPr/>
        </p:nvCxnSpPr>
        <p:spPr>
          <a:xfrm rot="-4092">
            <a:off x="762004" y="3105150"/>
            <a:ext cx="10668000" cy="12700"/>
          </a:xfrm>
          <a:prstGeom prst="straightConnector1">
            <a:avLst/>
          </a:prstGeom>
          <a:solidFill>
            <a:srgbClr val="DEE0E3">
              <a:alpha val="100000"/>
            </a:srgbClr>
          </a:solidFill>
          <a:ln w="12700" cap="flat" cmpd="sng">
            <a:solidFill>
              <a:srgbClr val="CCD6F6">
                <a:alpha val="10000"/>
              </a:srgbClr>
            </a:solidFill>
            <a:prstDash val="solid"/>
            <a:round/>
            <a:headEnd type="none" w="med" len="med"/>
            <a:tailEnd type="none" w="med" len="med"/>
          </a:ln>
        </p:spPr>
      </p:cxnSp>
      <p:pic>
        <p:nvPicPr>
          <p:cNvPr id="17" name="Picture 1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89000" y="3238500"/>
            <a:ext cx="304800" cy="304800"/>
          </a:xfrm>
          <a:prstGeom prst="rect">
            <a:avLst/>
          </a:prstGeom>
        </p:spPr>
      </p:pic>
      <p:sp>
        <p:nvSpPr>
          <p:cNvPr id="18" name="AutoShape 18"/>
          <p:cNvSpPr/>
          <p:nvPr/>
        </p:nvSpPr>
        <p:spPr>
          <a:xfrm>
            <a:off x="1270000" y="3200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Service Life</a:t>
            </a:r>
            <a:endParaRPr lang="en-US" sz="1100"/>
          </a:p>
        </p:txBody>
      </p:sp>
      <p:sp>
        <p:nvSpPr>
          <p:cNvPr id="19" name="AutoShape 19"/>
          <p:cNvSpPr/>
          <p:nvPr/>
        </p:nvSpPr>
        <p:spPr>
          <a:xfrm>
            <a:off x="3048000" y="3200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FFDA"/>
                </a:solidFill>
                <a:latin typeface="Noto Sans SC"/>
                <a:ea typeface="Noto Sans SC"/>
                <a:cs typeface="Noto Sans SC"/>
                <a:sym typeface="Noto Sans SC"/>
              </a:rPr>
              <a:t>Over 1 million times, no mechanical wear</a:t>
            </a:r>
            <a:endParaRPr lang="en-US" sz="1100"/>
          </a:p>
        </p:txBody>
      </p:sp>
      <p:sp>
        <p:nvSpPr>
          <p:cNvPr id="20" name="AutoShape 20"/>
          <p:cNvSpPr/>
          <p:nvPr/>
        </p:nvSpPr>
        <p:spPr>
          <a:xfrm>
            <a:off x="7239000" y="3200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CCD6F6"/>
                </a:solidFill>
                <a:latin typeface="Noto Sans SC"/>
                <a:ea typeface="Noto Sans SC"/>
                <a:cs typeface="Noto Sans SC"/>
                <a:sym typeface="Noto Sans SC"/>
              </a:rPr>
              <a:t>Tens of thousands of times, contact erosion</a:t>
            </a:r>
            <a:endParaRPr lang="en-US" sz="1100"/>
          </a:p>
        </p:txBody>
      </p:sp>
      <p:cxnSp>
        <p:nvCxnSpPr>
          <p:cNvPr id="21" name="Connector 21"/>
          <p:cNvCxnSpPr/>
          <p:nvPr/>
        </p:nvCxnSpPr>
        <p:spPr>
          <a:xfrm rot="-4092">
            <a:off x="762004" y="3613150"/>
            <a:ext cx="10668000" cy="12700"/>
          </a:xfrm>
          <a:prstGeom prst="straightConnector1">
            <a:avLst/>
          </a:prstGeom>
          <a:solidFill>
            <a:srgbClr val="DEE0E3">
              <a:alpha val="100000"/>
            </a:srgbClr>
          </a:solidFill>
          <a:ln w="12700" cap="flat" cmpd="sng">
            <a:solidFill>
              <a:srgbClr val="CCD6F6">
                <a:alpha val="10000"/>
              </a:srgbClr>
            </a:solidFill>
            <a:prstDash val="solid"/>
            <a:round/>
            <a:headEnd type="none" w="med" len="med"/>
            <a:tailEnd type="none" w="med" len="med"/>
          </a:ln>
        </p:spPr>
      </p:cxnSp>
      <p:pic>
        <p:nvPicPr>
          <p:cNvPr id="22" name="Picture 2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889000" y="3746500"/>
            <a:ext cx="304800" cy="304800"/>
          </a:xfrm>
          <a:prstGeom prst="rect">
            <a:avLst/>
          </a:prstGeom>
        </p:spPr>
      </p:pic>
      <p:sp>
        <p:nvSpPr>
          <p:cNvPr id="23" name="AutoShape 23"/>
          <p:cNvSpPr/>
          <p:nvPr/>
        </p:nvSpPr>
        <p:spPr>
          <a:xfrm>
            <a:off x="1270000" y="3708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Operating Noise</a:t>
            </a:r>
            <a:endParaRPr lang="en-US" sz="1100"/>
          </a:p>
        </p:txBody>
      </p:sp>
      <p:sp>
        <p:nvSpPr>
          <p:cNvPr id="24" name="AutoShape 24"/>
          <p:cNvSpPr/>
          <p:nvPr/>
        </p:nvSpPr>
        <p:spPr>
          <a:xfrm>
            <a:off x="3048000" y="3708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FFDA"/>
                </a:solidFill>
                <a:latin typeface="Noto Sans SC"/>
                <a:ea typeface="Noto Sans SC"/>
                <a:cs typeface="Noto Sans SC"/>
                <a:sym typeface="Noto Sans SC"/>
              </a:rPr>
              <a:t>No noise, fully solid-state operation</a:t>
            </a:r>
            <a:endParaRPr lang="en-US" sz="1100"/>
          </a:p>
        </p:txBody>
      </p:sp>
      <p:sp>
        <p:nvSpPr>
          <p:cNvPr id="25" name="AutoShape 25"/>
          <p:cNvSpPr/>
          <p:nvPr/>
        </p:nvSpPr>
        <p:spPr>
          <a:xfrm>
            <a:off x="7239000" y="3708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CCD6F6"/>
                </a:solidFill>
                <a:latin typeface="Noto Sans SC"/>
                <a:ea typeface="Noto Sans SC"/>
                <a:cs typeface="Noto Sans SC"/>
                <a:sym typeface="Noto Sans SC"/>
              </a:rPr>
              <a:t>Significant mechanical noise</a:t>
            </a:r>
            <a:endParaRPr lang="en-US" sz="1100"/>
          </a:p>
        </p:txBody>
      </p:sp>
      <p:cxnSp>
        <p:nvCxnSpPr>
          <p:cNvPr id="26" name="Connector 26"/>
          <p:cNvCxnSpPr/>
          <p:nvPr/>
        </p:nvCxnSpPr>
        <p:spPr>
          <a:xfrm rot="-4092">
            <a:off x="762004" y="4121150"/>
            <a:ext cx="10668000" cy="12700"/>
          </a:xfrm>
          <a:prstGeom prst="straightConnector1">
            <a:avLst/>
          </a:prstGeom>
          <a:solidFill>
            <a:srgbClr val="DEE0E3">
              <a:alpha val="100000"/>
            </a:srgbClr>
          </a:solidFill>
          <a:ln w="12700" cap="flat" cmpd="sng">
            <a:solidFill>
              <a:srgbClr val="CCD6F6">
                <a:alpha val="10000"/>
              </a:srgbClr>
            </a:solidFill>
            <a:prstDash val="solid"/>
            <a:round/>
            <a:headEnd type="none" w="med" len="med"/>
            <a:tailEnd type="none" w="med" len="med"/>
          </a:ln>
        </p:spPr>
      </p:cxnSp>
      <p:pic>
        <p:nvPicPr>
          <p:cNvPr id="27" name="Picture 2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889000" y="4254500"/>
            <a:ext cx="304800" cy="304800"/>
          </a:xfrm>
          <a:prstGeom prst="rect">
            <a:avLst/>
          </a:prstGeom>
        </p:spPr>
      </p:pic>
      <p:sp>
        <p:nvSpPr>
          <p:cNvPr id="28" name="AutoShape 28"/>
          <p:cNvSpPr/>
          <p:nvPr/>
        </p:nvSpPr>
        <p:spPr>
          <a:xfrm>
            <a:off x="1270000" y="4216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Maintenance Cost</a:t>
            </a:r>
            <a:endParaRPr lang="en-US" sz="1100"/>
          </a:p>
        </p:txBody>
      </p:sp>
      <p:sp>
        <p:nvSpPr>
          <p:cNvPr id="29" name="AutoShape 29"/>
          <p:cNvSpPr/>
          <p:nvPr/>
        </p:nvSpPr>
        <p:spPr>
          <a:xfrm>
            <a:off x="3048000" y="4216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4FFDA"/>
                </a:solidFill>
                <a:latin typeface="Noto Sans SC"/>
                <a:ea typeface="Noto Sans SC"/>
                <a:cs typeface="Noto Sans SC"/>
                <a:sym typeface="Noto Sans SC"/>
              </a:rPr>
              <a:t>Maintenance-free or very low cost</a:t>
            </a:r>
            <a:endParaRPr lang="en-US" sz="1100"/>
          </a:p>
        </p:txBody>
      </p:sp>
      <p:sp>
        <p:nvSpPr>
          <p:cNvPr id="30" name="AutoShape 30"/>
          <p:cNvSpPr/>
          <p:nvPr/>
        </p:nvSpPr>
        <p:spPr>
          <a:xfrm>
            <a:off x="7239000" y="4216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CCD6F6"/>
                </a:solidFill>
                <a:latin typeface="Noto Sans SC"/>
                <a:ea typeface="Noto Sans SC"/>
                <a:cs typeface="Noto Sans SC"/>
                <a:sym typeface="Noto Sans SC"/>
              </a:rPr>
              <a:t>Regular inspection/replacement needed, high cost</a:t>
            </a:r>
            <a:endParaRPr lang="en-US" sz="1100"/>
          </a:p>
        </p:txBody>
      </p:sp>
      <p:cxnSp>
        <p:nvCxnSpPr>
          <p:cNvPr id="31" name="Connector 31"/>
          <p:cNvCxnSpPr/>
          <p:nvPr/>
        </p:nvCxnSpPr>
        <p:spPr>
          <a:xfrm rot="-4092">
            <a:off x="762004" y="4629150"/>
            <a:ext cx="10668000" cy="12700"/>
          </a:xfrm>
          <a:prstGeom prst="straightConnector1">
            <a:avLst/>
          </a:prstGeom>
          <a:solidFill>
            <a:srgbClr val="DEE0E3">
              <a:alpha val="100000"/>
            </a:srgbClr>
          </a:solidFill>
          <a:ln w="12700" cap="flat" cmpd="sng">
            <a:solidFill>
              <a:srgbClr val="CCD6F6">
                <a:alpha val="10000"/>
              </a:srgbClr>
            </a:solidFill>
            <a:prstDash val="solid"/>
            <a:round/>
            <a:headEnd type="none" w="med" len="med"/>
            <a:tailEnd type="none" w="med" len="med"/>
          </a:ln>
        </p:spPr>
      </p:cxnSp>
      <p:pic>
        <p:nvPicPr>
          <p:cNvPr id="32" name="Picture 3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889000" y="4762500"/>
            <a:ext cx="304800" cy="304800"/>
          </a:xfrm>
          <a:prstGeom prst="rect">
            <a:avLst/>
          </a:prstGeom>
        </p:spPr>
      </p:pic>
      <p:sp>
        <p:nvSpPr>
          <p:cNvPr id="33" name="AutoShape 33"/>
          <p:cNvSpPr/>
          <p:nvPr/>
        </p:nvSpPr>
        <p:spPr>
          <a:xfrm>
            <a:off x="1270000" y="47244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Application Scenario</a:t>
            </a:r>
            <a:endParaRPr lang="en-US" sz="1100"/>
          </a:p>
        </p:txBody>
      </p:sp>
      <p:sp>
        <p:nvSpPr>
          <p:cNvPr id="34" name="AutoShape 34"/>
          <p:cNvSpPr/>
          <p:nvPr/>
        </p:nvSpPr>
        <p:spPr>
          <a:xfrm>
            <a:off x="3048000" y="472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a:solidFill>
                  <a:srgbClr val="64FFDA"/>
                </a:solidFill>
                <a:latin typeface="Noto Sans SC"/>
                <a:ea typeface="Noto Sans SC"/>
                <a:cs typeface="Noto Sans SC"/>
                <a:sym typeface="Noto Sans SC"/>
              </a:rPr>
              <a:t>Arc furnaces, rolling mills, new energy, etc.</a:t>
            </a:r>
            <a:endParaRPr lang="en-US" sz="1100" dirty="0"/>
          </a:p>
        </p:txBody>
      </p:sp>
      <p:sp>
        <p:nvSpPr>
          <p:cNvPr id="35" name="AutoShape 35"/>
          <p:cNvSpPr/>
          <p:nvPr/>
        </p:nvSpPr>
        <p:spPr>
          <a:xfrm>
            <a:off x="7239000" y="472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a:solidFill>
                  <a:srgbClr val="CCD6F6"/>
                </a:solidFill>
                <a:latin typeface="Noto Sans SC"/>
                <a:ea typeface="Noto Sans SC"/>
                <a:cs typeface="Noto Sans SC"/>
                <a:sym typeface="Noto Sans SC"/>
              </a:rPr>
              <a:t>Pumps, fans, static compensation for steady loads</a:t>
            </a:r>
            <a:endParaRPr lang="en-US" sz="1100" dirty="0"/>
          </a:p>
        </p:txBody>
      </p:sp>
      <p:sp>
        <p:nvSpPr>
          <p:cNvPr id="36" name="AutoShape 36"/>
          <p:cNvSpPr/>
          <p:nvPr/>
        </p:nvSpPr>
        <p:spPr>
          <a:xfrm>
            <a:off x="762000" y="5461000"/>
            <a:ext cx="10668000" cy="25400"/>
          </a:xfrm>
          <a:prstGeom prst="roundRect">
            <a:avLst>
              <a:gd name="adj" fmla="val 0"/>
            </a:avLst>
          </a:prstGeom>
          <a:solidFill>
            <a:srgbClr val="64FFDA">
              <a:alpha val="3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3048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64FFDA"/>
                </a:solidFill>
                <a:latin typeface="Noto Sans SC"/>
                <a:ea typeface="Noto Sans SC"/>
                <a:cs typeface="Noto Sans SC"/>
                <a:sym typeface="Noto Sans SC"/>
              </a:rPr>
              <a:t>05 Typical Application Scenarios</a:t>
            </a: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a:solidFill>
                  <a:srgbClr val="64FFDA"/>
                </a:solidFill>
                <a:latin typeface="Noto Sans SC"/>
                <a:ea typeface="Noto Sans SC"/>
                <a:cs typeface="Noto Sans SC"/>
                <a:sym typeface="Noto Sans SC"/>
              </a:rPr>
              <a:t>Wide Applications of TSC</a:t>
            </a:r>
            <a:endParaRPr lang="en-US" sz="1050" dirty="0"/>
          </a:p>
        </p:txBody>
      </p:sp>
      <p:sp>
        <p:nvSpPr>
          <p:cNvPr id="3" name="AutoShape 3"/>
          <p:cNvSpPr/>
          <p:nvPr/>
        </p:nvSpPr>
        <p:spPr>
          <a:xfrm>
            <a:off x="762000" y="1524000"/>
            <a:ext cx="5207000" cy="2413000"/>
          </a:xfrm>
          <a:prstGeom prst="roundRect">
            <a:avLst>
              <a:gd name="adj" fmla="val 5263"/>
            </a:avLst>
          </a:prstGeom>
          <a:solidFill>
            <a:srgbClr val="F0F0F0">
              <a:alpha val="100000"/>
            </a:srgbClr>
          </a:solidFill>
          <a:ln w="12700" cap="flat" cmpd="sng">
            <a:solidFill>
              <a:srgbClr val="64FFDA">
                <a:alpha val="2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srcRect l="10044" r="10044"/>
          <a:stretch>
            <a:fillRect/>
          </a:stretch>
        </p:blipFill>
        <p:spPr>
          <a:xfrm>
            <a:off x="889000" y="1651000"/>
            <a:ext cx="2286000" cy="2159000"/>
          </a:xfrm>
          <a:prstGeom prst="rect">
            <a:avLst/>
          </a:prstGeom>
          <a:noFill/>
          <a:ln w="25400" cap="flat" cmpd="sng">
            <a:noFill/>
            <a:prstDash val="solid"/>
            <a:round/>
          </a:ln>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302000" y="1714500"/>
            <a:ext cx="254000" cy="254000"/>
          </a:xfrm>
          <a:prstGeom prst="rect">
            <a:avLst/>
          </a:prstGeom>
        </p:spPr>
      </p:pic>
      <p:sp>
        <p:nvSpPr>
          <p:cNvPr id="6" name="AutoShape 6"/>
          <p:cNvSpPr/>
          <p:nvPr/>
        </p:nvSpPr>
        <p:spPr>
          <a:xfrm>
            <a:off x="3619500" y="16764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A192F"/>
                </a:solidFill>
                <a:latin typeface="Noto Sans SC"/>
                <a:ea typeface="Noto Sans SC"/>
                <a:cs typeface="Noto Sans SC"/>
                <a:sym typeface="Noto Sans SC"/>
              </a:rPr>
              <a:t>Industrial Manufacturing</a:t>
            </a:r>
            <a:endParaRPr lang="en-US" sz="1600" dirty="0"/>
          </a:p>
        </p:txBody>
      </p:sp>
      <p:sp>
        <p:nvSpPr>
          <p:cNvPr id="7" name="AutoShape 7"/>
          <p:cNvSpPr/>
          <p:nvPr/>
        </p:nvSpPr>
        <p:spPr>
          <a:xfrm>
            <a:off x="3302000" y="20320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Used for dynamic reactive power compensation of impact loads such as arc furnaces and rolling mills, stabilizing voltage and improving power factor.</a:t>
            </a:r>
            <a:endParaRPr lang="en-US" sz="1200" dirty="0"/>
          </a:p>
        </p:txBody>
      </p:sp>
      <p:sp>
        <p:nvSpPr>
          <p:cNvPr id="8" name="AutoShape 8"/>
          <p:cNvSpPr/>
          <p:nvPr/>
        </p:nvSpPr>
        <p:spPr>
          <a:xfrm>
            <a:off x="6223000" y="1524000"/>
            <a:ext cx="5207000" cy="2413000"/>
          </a:xfrm>
          <a:prstGeom prst="roundRect">
            <a:avLst>
              <a:gd name="adj" fmla="val 5263"/>
            </a:avLst>
          </a:prstGeom>
          <a:solidFill>
            <a:srgbClr val="F0F0F0">
              <a:alpha val="100000"/>
            </a:srgbClr>
          </a:solidFill>
          <a:ln w="12700" cap="flat" cmpd="sng">
            <a:solidFill>
              <a:srgbClr val="64FFDA">
                <a:alpha val="20000"/>
              </a:srgbClr>
            </a:solidFill>
            <a:prstDash val="solid"/>
            <a:round/>
          </a:ln>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srcRect l="14688" r="14688"/>
          <a:stretch>
            <a:fillRect/>
          </a:stretch>
        </p:blipFill>
        <p:spPr>
          <a:xfrm>
            <a:off x="6350000" y="1651000"/>
            <a:ext cx="2286000" cy="2159000"/>
          </a:xfrm>
          <a:prstGeom prst="rect">
            <a:avLst/>
          </a:prstGeom>
          <a:noFill/>
          <a:ln w="25400" cap="flat" cmpd="sng">
            <a:noFill/>
            <a:prstDash val="solid"/>
            <a:round/>
          </a:ln>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763000" y="1714500"/>
            <a:ext cx="254000" cy="254000"/>
          </a:xfrm>
          <a:prstGeom prst="rect">
            <a:avLst/>
          </a:prstGeom>
        </p:spPr>
      </p:pic>
      <p:sp>
        <p:nvSpPr>
          <p:cNvPr id="11" name="AutoShape 11"/>
          <p:cNvSpPr/>
          <p:nvPr/>
        </p:nvSpPr>
        <p:spPr>
          <a:xfrm>
            <a:off x="9080500" y="16764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A192F"/>
                </a:solidFill>
                <a:latin typeface="Noto Sans SC"/>
                <a:ea typeface="Noto Sans SC"/>
                <a:cs typeface="Noto Sans SC"/>
                <a:sym typeface="Noto Sans SC"/>
              </a:rPr>
              <a:t>New Energy Power Generation</a:t>
            </a:r>
            <a:endParaRPr lang="en-US" sz="1600" dirty="0"/>
          </a:p>
        </p:txBody>
      </p:sp>
      <p:sp>
        <p:nvSpPr>
          <p:cNvPr id="12" name="AutoShape 12"/>
          <p:cNvSpPr/>
          <p:nvPr/>
        </p:nvSpPr>
        <p:spPr>
          <a:xfrm>
            <a:off x="8763000" y="20320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Suppresses reactive power and voltage fluctuations in wind and solar power plants to ensure stable grid operation.</a:t>
            </a:r>
            <a:endParaRPr lang="en-US" sz="1200" dirty="0"/>
          </a:p>
        </p:txBody>
      </p:sp>
      <p:sp>
        <p:nvSpPr>
          <p:cNvPr id="13" name="AutoShape 13"/>
          <p:cNvSpPr/>
          <p:nvPr/>
        </p:nvSpPr>
        <p:spPr>
          <a:xfrm>
            <a:off x="762000" y="4127500"/>
            <a:ext cx="5207000" cy="2413000"/>
          </a:xfrm>
          <a:prstGeom prst="roundRect">
            <a:avLst>
              <a:gd name="adj" fmla="val 5263"/>
            </a:avLst>
          </a:prstGeom>
          <a:solidFill>
            <a:srgbClr val="F0F0F0">
              <a:alpha val="100000"/>
            </a:srgbClr>
          </a:solidFill>
          <a:ln w="12700" cap="flat" cmpd="sng">
            <a:solidFill>
              <a:srgbClr val="64FFDA">
                <a:alpha val="20000"/>
              </a:srgbClr>
            </a:solidFill>
            <a:prstDash val="solid"/>
            <a:round/>
          </a:ln>
        </p:spPr>
        <p:txBody>
          <a:bodyPr vert="horz" wrap="square" lIns="0" tIns="0" rIns="0" bIns="0" rtlCol="0" anchor="ctr" anchorCtr="0"/>
          <a:lstStyle/>
          <a:p>
            <a:pPr algn="ctr">
              <a:defRPr/>
            </a:pPr>
            <a:endParaRPr/>
          </a:p>
        </p:txBody>
      </p:sp>
      <p:pic>
        <p:nvPicPr>
          <p:cNvPr id="14" name="Picture 14"/>
          <p:cNvPicPr>
            <a:picLocks noChangeAspect="1"/>
          </p:cNvPicPr>
          <p:nvPr/>
        </p:nvPicPr>
        <p:blipFill>
          <a:blip r:embed="rId9"/>
          <a:srcRect l="14688" r="14688"/>
          <a:stretch>
            <a:fillRect/>
          </a:stretch>
        </p:blipFill>
        <p:spPr>
          <a:xfrm>
            <a:off x="889000" y="4254500"/>
            <a:ext cx="2286000" cy="2159000"/>
          </a:xfrm>
          <a:prstGeom prst="rect">
            <a:avLst/>
          </a:prstGeom>
          <a:noFill/>
          <a:ln w="25400" cap="flat" cmpd="sng">
            <a:noFill/>
            <a:prstDash val="solid"/>
            <a:round/>
          </a:ln>
        </p:spPr>
      </p:pic>
      <p:pic>
        <p:nvPicPr>
          <p:cNvPr id="15"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302000" y="4318000"/>
            <a:ext cx="254000" cy="254000"/>
          </a:xfrm>
          <a:prstGeom prst="rect">
            <a:avLst/>
          </a:prstGeom>
        </p:spPr>
      </p:pic>
      <p:sp>
        <p:nvSpPr>
          <p:cNvPr id="16" name="AutoShape 16"/>
          <p:cNvSpPr/>
          <p:nvPr/>
        </p:nvSpPr>
        <p:spPr>
          <a:xfrm>
            <a:off x="3619500" y="42799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A192F"/>
                </a:solidFill>
                <a:latin typeface="Noto Sans SC"/>
                <a:ea typeface="Noto Sans SC"/>
                <a:cs typeface="Noto Sans SC"/>
                <a:sym typeface="Noto Sans SC"/>
              </a:rPr>
              <a:t>Port Machinery</a:t>
            </a:r>
            <a:endParaRPr lang="en-US" sz="1600" dirty="0"/>
          </a:p>
        </p:txBody>
      </p:sp>
      <p:sp>
        <p:nvSpPr>
          <p:cNvPr id="17" name="AutoShape 17"/>
          <p:cNvSpPr/>
          <p:nvPr/>
        </p:nvSpPr>
        <p:spPr>
          <a:xfrm>
            <a:off x="3302000" y="46355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Provides rapid reactive power compensation for frequently starting and stopping equipment such as cranes and gantry cranes, reducing grid impact.</a:t>
            </a:r>
            <a:endParaRPr lang="en-US" sz="1200" dirty="0"/>
          </a:p>
        </p:txBody>
      </p:sp>
      <p:sp>
        <p:nvSpPr>
          <p:cNvPr id="18" name="AutoShape 18"/>
          <p:cNvSpPr/>
          <p:nvPr/>
        </p:nvSpPr>
        <p:spPr>
          <a:xfrm>
            <a:off x="6223000" y="4127500"/>
            <a:ext cx="5207000" cy="2413000"/>
          </a:xfrm>
          <a:prstGeom prst="roundRect">
            <a:avLst>
              <a:gd name="adj" fmla="val 5263"/>
            </a:avLst>
          </a:prstGeom>
          <a:solidFill>
            <a:srgbClr val="F0F0F0">
              <a:alpha val="100000"/>
            </a:srgbClr>
          </a:solidFill>
          <a:ln w="12700" cap="flat" cmpd="sng">
            <a:solidFill>
              <a:srgbClr val="64FFDA">
                <a:alpha val="20000"/>
              </a:srgbClr>
            </a:solidFill>
            <a:prstDash val="solid"/>
            <a:round/>
          </a:ln>
        </p:spPr>
        <p:txBody>
          <a:bodyPr vert="horz" wrap="square" lIns="0" tIns="0" rIns="0" bIns="0" rtlCol="0" anchor="ctr" anchorCtr="0"/>
          <a:lstStyle/>
          <a:p>
            <a:pPr algn="ctr">
              <a:defRPr/>
            </a:pPr>
            <a:endParaRPr/>
          </a:p>
        </p:txBody>
      </p:sp>
      <p:pic>
        <p:nvPicPr>
          <p:cNvPr id="19" name="Picture 19"/>
          <p:cNvPicPr>
            <a:picLocks noChangeAspect="1"/>
          </p:cNvPicPr>
          <p:nvPr/>
        </p:nvPicPr>
        <p:blipFill>
          <a:blip r:embed="rId12"/>
          <a:srcRect l="15670" r="15670"/>
          <a:stretch>
            <a:fillRect/>
          </a:stretch>
        </p:blipFill>
        <p:spPr>
          <a:xfrm>
            <a:off x="6350000" y="4254500"/>
            <a:ext cx="2286000" cy="2159000"/>
          </a:xfrm>
          <a:prstGeom prst="rect">
            <a:avLst/>
          </a:prstGeom>
          <a:noFill/>
          <a:ln w="25400" cap="flat" cmpd="sng">
            <a:noFill/>
            <a:prstDash val="solid"/>
            <a:round/>
          </a:ln>
        </p:spPr>
      </p:pic>
      <p:pic>
        <p:nvPicPr>
          <p:cNvPr id="20" name="Picture 2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8763000" y="4318000"/>
            <a:ext cx="254000" cy="254000"/>
          </a:xfrm>
          <a:prstGeom prst="rect">
            <a:avLst/>
          </a:prstGeom>
        </p:spPr>
      </p:pic>
      <p:sp>
        <p:nvSpPr>
          <p:cNvPr id="21" name="AutoShape 21"/>
          <p:cNvSpPr/>
          <p:nvPr/>
        </p:nvSpPr>
        <p:spPr>
          <a:xfrm>
            <a:off x="9080500" y="42799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A192F"/>
                </a:solidFill>
                <a:latin typeface="Noto Sans SC"/>
                <a:ea typeface="Noto Sans SC"/>
                <a:cs typeface="Noto Sans SC"/>
                <a:sym typeface="Noto Sans SC"/>
              </a:rPr>
              <a:t>Power Quality Management</a:t>
            </a:r>
            <a:endParaRPr lang="en-US" sz="1600" dirty="0"/>
          </a:p>
        </p:txBody>
      </p:sp>
      <p:sp>
        <p:nvSpPr>
          <p:cNvPr id="22" name="AutoShape 22"/>
          <p:cNvSpPr/>
          <p:nvPr/>
        </p:nvSpPr>
        <p:spPr>
          <a:xfrm>
            <a:off x="8763000" y="46355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Works with LC filter switching branches to effectively suppress grid harmonic pollution and improve overall power quality.</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2032000"/>
            <a:ext cx="12192000" cy="1270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6400" b="1" i="0" u="none" strike="noStrike">
                <a:solidFill>
                  <a:srgbClr val="000000"/>
                </a:solidFill>
                <a:latin typeface="Noto Sans SC"/>
                <a:ea typeface="Noto Sans SC"/>
                <a:cs typeface="Noto Sans SC"/>
                <a:sym typeface="Noto Sans SC"/>
              </a:rPr>
              <a:t>06</a:t>
            </a:r>
            <a:endParaRPr lang="en-US" sz="1100"/>
          </a:p>
        </p:txBody>
      </p:sp>
      <p:sp>
        <p:nvSpPr>
          <p:cNvPr id="3" name="AutoShape 3"/>
          <p:cNvSpPr/>
          <p:nvPr/>
        </p:nvSpPr>
        <p:spPr>
          <a:xfrm>
            <a:off x="0" y="3302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64FFDA"/>
                </a:solidFill>
                <a:latin typeface="Noto Sans SC"/>
                <a:ea typeface="Noto Sans SC"/>
                <a:cs typeface="Noto Sans SC"/>
                <a:sym typeface="Noto Sans SC"/>
              </a:rPr>
              <a:t>Selection Guide and Precautions</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64FFDA"/>
                </a:solidFill>
                <a:latin typeface="Noto Sans SC"/>
                <a:ea typeface="Noto Sans SC"/>
                <a:cs typeface="Noto Sans SC"/>
                <a:sym typeface="Noto Sans SC"/>
              </a:rPr>
              <a:t>Key Selection Parameters and Precautions</a:t>
            </a:r>
            <a:endParaRPr lang="en-US" sz="1100"/>
          </a:p>
        </p:txBody>
      </p:sp>
      <p:sp>
        <p:nvSpPr>
          <p:cNvPr id="3" name="AutoShape 3"/>
          <p:cNvSpPr/>
          <p:nvPr/>
        </p:nvSpPr>
        <p:spPr>
          <a:xfrm>
            <a:off x="762000" y="1524000"/>
            <a:ext cx="5207000" cy="4699000"/>
          </a:xfrm>
          <a:prstGeom prst="roundRect">
            <a:avLst>
              <a:gd name="adj" fmla="val 2702"/>
            </a:avLst>
          </a:prstGeom>
          <a:solidFill>
            <a:srgbClr val="F5F5F5">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00" y="1778000"/>
            <a:ext cx="304800" cy="304800"/>
          </a:xfrm>
          <a:prstGeom prst="rect">
            <a:avLst/>
          </a:prstGeom>
        </p:spPr>
      </p:pic>
      <p:sp>
        <p:nvSpPr>
          <p:cNvPr id="5" name="AutoShape 5"/>
          <p:cNvSpPr/>
          <p:nvPr/>
        </p:nvSpPr>
        <p:spPr>
          <a:xfrm>
            <a:off x="1397000" y="1752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00000"/>
                </a:solidFill>
                <a:latin typeface="Noto Sans SC"/>
                <a:ea typeface="Noto Sans SC"/>
                <a:cs typeface="Noto Sans SC"/>
                <a:sym typeface="Noto Sans SC"/>
              </a:rPr>
              <a:t>Core Technical Parameters Selection</a:t>
            </a:r>
            <a:endParaRPr lang="en-US" sz="1600" dirty="0"/>
          </a:p>
        </p:txBody>
      </p:sp>
      <p:cxnSp>
        <p:nvCxnSpPr>
          <p:cNvPr id="6" name="Connector 6"/>
          <p:cNvCxnSpPr/>
          <p:nvPr/>
        </p:nvCxnSpPr>
        <p:spPr>
          <a:xfrm rot="-9291">
            <a:off x="1016009" y="2152650"/>
            <a:ext cx="4699000" cy="12700"/>
          </a:xfrm>
          <a:prstGeom prst="straightConnector1">
            <a:avLst/>
          </a:prstGeom>
          <a:solidFill>
            <a:srgbClr val="DEE0E3">
              <a:alpha val="100000"/>
            </a:srgbClr>
          </a:solidFill>
          <a:ln w="12700" cap="flat" cmpd="sng">
            <a:solidFill>
              <a:srgbClr val="64FFDA">
                <a:alpha val="20000"/>
              </a:srgbClr>
            </a:solidFill>
            <a:prstDash val="solid"/>
            <a:round/>
            <a:headEnd type="none" w="med" len="med"/>
            <a:tailEnd type="none" w="med" len="med"/>
          </a:ln>
        </p:spPr>
      </p:cxn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16000" y="2321792"/>
            <a:ext cx="254000" cy="254000"/>
          </a:xfrm>
          <a:prstGeom prst="rect">
            <a:avLst/>
          </a:prstGeom>
        </p:spPr>
      </p:pic>
      <p:sp>
        <p:nvSpPr>
          <p:cNvPr id="8" name="AutoShape 8"/>
          <p:cNvSpPr/>
          <p:nvPr/>
        </p:nvSpPr>
        <p:spPr>
          <a:xfrm>
            <a:off x="1397000" y="231140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Rated Voltage Matching</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Must strictly match the grid system voltage (e.g., 400V, 690V) to ensure insulation safety.</a:t>
            </a: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16000" y="2984500"/>
            <a:ext cx="254000" cy="254000"/>
          </a:xfrm>
          <a:prstGeom prst="rect">
            <a:avLst/>
          </a:prstGeom>
        </p:spPr>
      </p:pic>
      <p:sp>
        <p:nvSpPr>
          <p:cNvPr id="10" name="AutoShape 10"/>
          <p:cNvSpPr/>
          <p:nvPr/>
        </p:nvSpPr>
        <p:spPr>
          <a:xfrm>
            <a:off x="1397000" y="2974108"/>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Rated Capacity Calculation</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Precisely calculate </a:t>
            </a:r>
            <a:r>
              <a:rPr lang="en-US" sz="1200" b="0" i="0" u="none" strike="noStrike" dirty="0" err="1">
                <a:solidFill>
                  <a:srgbClr val="505050"/>
                </a:solidFill>
                <a:latin typeface="Noto Sans SC"/>
                <a:ea typeface="Noto Sans SC"/>
                <a:cs typeface="Noto Sans SC"/>
                <a:sym typeface="Noto Sans SC"/>
              </a:rPr>
              <a:t>kvar</a:t>
            </a:r>
            <a:r>
              <a:rPr lang="en-US" sz="1200" b="0" i="0" u="none" strike="noStrike" dirty="0">
                <a:solidFill>
                  <a:srgbClr val="505050"/>
                </a:solidFill>
                <a:latin typeface="Noto Sans SC"/>
                <a:ea typeface="Noto Sans SC"/>
                <a:cs typeface="Noto Sans SC"/>
                <a:sym typeface="Noto Sans SC"/>
              </a:rPr>
              <a:t> value based on compensation requirements to ensure reactive power compensation effect.</a:t>
            </a:r>
          </a:p>
        </p:txBody>
      </p:sp>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16000" y="3647208"/>
            <a:ext cx="254000" cy="254000"/>
          </a:xfrm>
          <a:prstGeom prst="rect">
            <a:avLst/>
          </a:prstGeom>
        </p:spPr>
      </p:pic>
      <p:sp>
        <p:nvSpPr>
          <p:cNvPr id="12" name="AutoShape 12"/>
          <p:cNvSpPr/>
          <p:nvPr/>
        </p:nvSpPr>
        <p:spPr>
          <a:xfrm>
            <a:off x="1397000" y="3673763"/>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Rated Current Margin</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Module rated current must be greater than capacitor bank rated current to leave sufficient safety margin.</a:t>
            </a:r>
          </a:p>
        </p:txBody>
      </p:sp>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016000" y="4402281"/>
            <a:ext cx="254000" cy="254000"/>
          </a:xfrm>
          <a:prstGeom prst="rect">
            <a:avLst/>
          </a:prstGeom>
        </p:spPr>
      </p:pic>
      <p:sp>
        <p:nvSpPr>
          <p:cNvPr id="14" name="AutoShape 14"/>
          <p:cNvSpPr/>
          <p:nvPr/>
        </p:nvSpPr>
        <p:spPr>
          <a:xfrm>
            <a:off x="1397000" y="4391888"/>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Harmonic Withstand Capability</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In harmonic environments, select products with high harmonic withstand capability.</a:t>
            </a:r>
          </a:p>
        </p:txBody>
      </p:sp>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1016000" y="5175827"/>
            <a:ext cx="254000" cy="254000"/>
          </a:xfrm>
          <a:prstGeom prst="rect">
            <a:avLst/>
          </a:prstGeom>
        </p:spPr>
      </p:pic>
      <p:sp>
        <p:nvSpPr>
          <p:cNvPr id="16" name="AutoShape 16"/>
          <p:cNvSpPr/>
          <p:nvPr/>
        </p:nvSpPr>
        <p:spPr>
          <a:xfrm>
            <a:off x="1397000" y="5267030"/>
            <a:ext cx="431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Control and Communication Interface</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Choose manual/automatic control and communication protocols such as Modbus according to system requirements.</a:t>
            </a:r>
          </a:p>
        </p:txBody>
      </p:sp>
      <p:sp>
        <p:nvSpPr>
          <p:cNvPr id="17" name="AutoShape 17"/>
          <p:cNvSpPr/>
          <p:nvPr/>
        </p:nvSpPr>
        <p:spPr>
          <a:xfrm>
            <a:off x="6223000" y="1524000"/>
            <a:ext cx="5207000" cy="4699000"/>
          </a:xfrm>
          <a:prstGeom prst="roundRect">
            <a:avLst>
              <a:gd name="adj" fmla="val 2702"/>
            </a:avLst>
          </a:prstGeom>
          <a:solidFill>
            <a:srgbClr val="F5F5F5">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18" name="Picture 1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6477000" y="1778000"/>
            <a:ext cx="304800" cy="304800"/>
          </a:xfrm>
          <a:prstGeom prst="rect">
            <a:avLst/>
          </a:prstGeom>
        </p:spPr>
      </p:pic>
      <p:sp>
        <p:nvSpPr>
          <p:cNvPr id="19" name="AutoShape 19"/>
          <p:cNvSpPr/>
          <p:nvPr/>
        </p:nvSpPr>
        <p:spPr>
          <a:xfrm>
            <a:off x="6858000" y="1752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000000"/>
                </a:solidFill>
                <a:latin typeface="Noto Sans SC"/>
                <a:ea typeface="Noto Sans SC"/>
                <a:cs typeface="Noto Sans SC"/>
                <a:sym typeface="Noto Sans SC"/>
              </a:rPr>
              <a:t>Installation and Usage Precautions</a:t>
            </a:r>
            <a:endParaRPr lang="en-US" sz="1600" dirty="0"/>
          </a:p>
        </p:txBody>
      </p:sp>
      <p:cxnSp>
        <p:nvCxnSpPr>
          <p:cNvPr id="20" name="Connector 20"/>
          <p:cNvCxnSpPr/>
          <p:nvPr/>
        </p:nvCxnSpPr>
        <p:spPr>
          <a:xfrm rot="-9291">
            <a:off x="6477009" y="2152650"/>
            <a:ext cx="4699000" cy="12700"/>
          </a:xfrm>
          <a:prstGeom prst="straightConnector1">
            <a:avLst/>
          </a:prstGeom>
          <a:solidFill>
            <a:srgbClr val="DEE0E3">
              <a:alpha val="100000"/>
            </a:srgbClr>
          </a:solidFill>
          <a:ln w="12700" cap="flat" cmpd="sng">
            <a:solidFill>
              <a:srgbClr val="64FFDA">
                <a:alpha val="20000"/>
              </a:srgbClr>
            </a:solidFill>
            <a:prstDash val="solid"/>
            <a:round/>
            <a:headEnd type="none" w="med" len="med"/>
            <a:tailEnd type="none" w="med" len="med"/>
          </a:ln>
        </p:spPr>
      </p:cxnSp>
      <p:pic>
        <p:nvPicPr>
          <p:cNvPr id="21" name="Picture 21"/>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6477000" y="2284848"/>
            <a:ext cx="254000" cy="254000"/>
          </a:xfrm>
          <a:prstGeom prst="rect">
            <a:avLst/>
          </a:prstGeom>
        </p:spPr>
      </p:pic>
      <p:sp>
        <p:nvSpPr>
          <p:cNvPr id="22" name="AutoShape 22"/>
          <p:cNvSpPr/>
          <p:nvPr/>
        </p:nvSpPr>
        <p:spPr>
          <a:xfrm>
            <a:off x="6858000" y="23114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Must Series Reactor</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Configure a reactor with 6%~7% reactance rate to suppress inrush current and filter harmonics, which is a prerequisite for safe operation.</a:t>
            </a:r>
          </a:p>
        </p:txBody>
      </p:sp>
      <p:pic>
        <p:nvPicPr>
          <p:cNvPr id="23" name="Picture 23"/>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6477000" y="3211944"/>
            <a:ext cx="254000" cy="254000"/>
          </a:xfrm>
          <a:prstGeom prst="rect">
            <a:avLst/>
          </a:prstGeom>
        </p:spPr>
      </p:pic>
      <p:sp>
        <p:nvSpPr>
          <p:cNvPr id="24" name="AutoShape 24"/>
          <p:cNvSpPr/>
          <p:nvPr/>
        </p:nvSpPr>
        <p:spPr>
          <a:xfrm>
            <a:off x="6858000" y="3266205"/>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Heat Dissipation and Ventilation</a:t>
            </a:r>
            <a:endParaRPr lang="en-US" sz="1200" dirty="0"/>
          </a:p>
          <a:p>
            <a:pPr indent="0" algn="l">
              <a:lnSpc>
                <a:spcPct val="125000"/>
              </a:lnSpc>
            </a:pPr>
            <a:r>
              <a:rPr lang="en-US" sz="1200" b="0" i="0" u="none" strike="noStrike" dirty="0" err="1">
                <a:solidFill>
                  <a:srgbClr val="505050"/>
                </a:solidFill>
                <a:latin typeface="Noto Sans SC"/>
                <a:ea typeface="Noto Sans SC"/>
                <a:cs typeface="Noto Sans SC"/>
                <a:sym typeface="Noto Sans SC"/>
              </a:rPr>
              <a:t>Thyristors</a:t>
            </a:r>
            <a:r>
              <a:rPr lang="en-US" sz="1200" b="0" i="0" u="none" strike="noStrike" dirty="0">
                <a:solidFill>
                  <a:srgbClr val="505050"/>
                </a:solidFill>
                <a:latin typeface="Noto Sans SC"/>
                <a:ea typeface="Noto Sans SC"/>
                <a:cs typeface="Noto Sans SC"/>
                <a:sym typeface="Noto Sans SC"/>
              </a:rPr>
              <a:t> generate heat during conduction; ensure sufficient heat dissipation space and ventilation, and install forced air cooling if necessary.</a:t>
            </a:r>
          </a:p>
        </p:txBody>
      </p:sp>
      <p:pic>
        <p:nvPicPr>
          <p:cNvPr id="25" name="Picture 25"/>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xmlns="" r:embed="rId22"/>
              </a:ext>
            </a:extLst>
          </a:blip>
          <a:stretch>
            <a:fillRect/>
          </a:stretch>
        </p:blipFill>
        <p:spPr>
          <a:xfrm>
            <a:off x="6477000" y="4175986"/>
            <a:ext cx="254000" cy="254000"/>
          </a:xfrm>
          <a:prstGeom prst="rect">
            <a:avLst/>
          </a:prstGeom>
        </p:spPr>
      </p:pic>
      <p:sp>
        <p:nvSpPr>
          <p:cNvPr id="26" name="AutoShape 26"/>
          <p:cNvSpPr/>
          <p:nvPr/>
        </p:nvSpPr>
        <p:spPr>
          <a:xfrm>
            <a:off x="6858000" y="4221014"/>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Control Power Supply Stability</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Ensure stable power supply for the control unit, and that the voltage level matches the main circuit to prevent control failure.</a:t>
            </a:r>
          </a:p>
        </p:txBody>
      </p:sp>
      <p:pic>
        <p:nvPicPr>
          <p:cNvPr id="27" name="Picture 27"/>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xmlns="" r:embed="rId24"/>
              </a:ext>
            </a:extLst>
          </a:blip>
          <a:stretch>
            <a:fillRect/>
          </a:stretch>
        </p:blipFill>
        <p:spPr>
          <a:xfrm>
            <a:off x="6477000" y="5158507"/>
            <a:ext cx="254000" cy="254000"/>
          </a:xfrm>
          <a:prstGeom prst="rect">
            <a:avLst/>
          </a:prstGeom>
        </p:spPr>
      </p:pic>
      <p:sp>
        <p:nvSpPr>
          <p:cNvPr id="28" name="AutoShape 28"/>
          <p:cNvSpPr/>
          <p:nvPr/>
        </p:nvSpPr>
        <p:spPr>
          <a:xfrm>
            <a:off x="6858000" y="5120406"/>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Suitable Installation Environment</a:t>
            </a:r>
            <a:endParaRPr lang="en-US" sz="1200" dirty="0"/>
          </a:p>
          <a:p>
            <a:pPr indent="0" algn="l">
              <a:lnSpc>
                <a:spcPct val="125000"/>
              </a:lnSpc>
            </a:pPr>
            <a:r>
              <a:rPr lang="en-US" sz="1200" b="0" i="0" u="none" strike="noStrike" dirty="0">
                <a:solidFill>
                  <a:srgbClr val="505050"/>
                </a:solidFill>
                <a:latin typeface="Noto Sans SC"/>
                <a:ea typeface="Noto Sans SC"/>
                <a:cs typeface="Noto Sans SC"/>
                <a:sym typeface="Noto Sans SC"/>
              </a:rPr>
              <a:t>Should be installed in a dry, well-ventilated environment free of corrosive gases to avoid equipment aging.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64FFDA"/>
                </a:solidFill>
                <a:latin typeface="Noto Sans SC"/>
                <a:ea typeface="Noto Sans SC"/>
                <a:cs typeface="Noto Sans SC"/>
                <a:sym typeface="Noto Sans SC"/>
              </a:rPr>
              <a:t>CONTENTS</a:t>
            </a:r>
            <a:endParaRPr lang="en-US" sz="1100"/>
          </a:p>
        </p:txBody>
      </p:sp>
      <p:sp>
        <p:nvSpPr>
          <p:cNvPr id="3" name="AutoShape 3"/>
          <p:cNvSpPr/>
          <p:nvPr/>
        </p:nvSpPr>
        <p:spPr>
          <a:xfrm>
            <a:off x="762000" y="1778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00" y="2032000"/>
            <a:ext cx="406400" cy="406400"/>
          </a:xfrm>
          <a:prstGeom prst="rect">
            <a:avLst/>
          </a:prstGeom>
        </p:spPr>
      </p:pic>
      <p:sp>
        <p:nvSpPr>
          <p:cNvPr id="5" name="AutoShape 5"/>
          <p:cNvSpPr/>
          <p:nvPr/>
        </p:nvSpPr>
        <p:spPr>
          <a:xfrm>
            <a:off x="1524000" y="2006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01 Definition and Core Value</a:t>
            </a:r>
            <a:endParaRPr lang="en-US" sz="1000" dirty="0">
              <a:solidFill>
                <a:srgbClr val="64FFDA"/>
              </a:solidFill>
            </a:endParaRPr>
          </a:p>
        </p:txBody>
      </p:sp>
      <p:sp>
        <p:nvSpPr>
          <p:cNvPr id="7" name="AutoShape 7"/>
          <p:cNvSpPr/>
          <p:nvPr/>
        </p:nvSpPr>
        <p:spPr>
          <a:xfrm>
            <a:off x="1016000" y="2603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Clearly </a:t>
            </a:r>
            <a:r>
              <a:rPr lang="en-US" sz="1200" dirty="0">
                <a:solidFill>
                  <a:srgbClr val="505050"/>
                </a:solidFill>
                <a:latin typeface="Noto Sans SC"/>
                <a:ea typeface="Noto Sans SC"/>
                <a:cs typeface="Noto Sans SC"/>
                <a:sym typeface="Noto Sans SC"/>
              </a:rPr>
              <a:t>define TSC and its core value positioning in the power system.</a:t>
            </a:r>
            <a:endParaRPr lang="en-US" sz="1100" dirty="0"/>
          </a:p>
        </p:txBody>
      </p:sp>
      <p:sp>
        <p:nvSpPr>
          <p:cNvPr id="8" name="AutoShape 8"/>
          <p:cNvSpPr/>
          <p:nvPr/>
        </p:nvSpPr>
        <p:spPr>
          <a:xfrm>
            <a:off x="4381500" y="1778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635500" y="2032000"/>
            <a:ext cx="406400" cy="406400"/>
          </a:xfrm>
          <a:prstGeom prst="rect">
            <a:avLst/>
          </a:prstGeom>
        </p:spPr>
      </p:pic>
      <p:sp>
        <p:nvSpPr>
          <p:cNvPr id="10" name="AutoShape 10"/>
          <p:cNvSpPr/>
          <p:nvPr/>
        </p:nvSpPr>
        <p:spPr>
          <a:xfrm>
            <a:off x="5143500" y="2006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02 Core Working </a:t>
            </a:r>
            <a:r>
              <a:rPr lang="en-US" sz="1600" b="1" i="0" u="none" strike="noStrike" dirty="0" smtClean="0">
                <a:solidFill>
                  <a:srgbClr val="64FFDA"/>
                </a:solidFill>
                <a:latin typeface="Noto Sans SC"/>
                <a:ea typeface="Noto Sans SC"/>
                <a:cs typeface="Noto Sans SC"/>
                <a:sym typeface="Noto Sans SC"/>
              </a:rPr>
              <a:t>Principle</a:t>
            </a:r>
            <a:endParaRPr lang="en-US" sz="1000" dirty="0">
              <a:solidFill>
                <a:srgbClr val="64FFDA"/>
              </a:solidFill>
            </a:endParaRPr>
          </a:p>
        </p:txBody>
      </p:sp>
      <p:sp>
        <p:nvSpPr>
          <p:cNvPr id="12" name="AutoShape 12"/>
          <p:cNvSpPr/>
          <p:nvPr/>
        </p:nvSpPr>
        <p:spPr>
          <a:xfrm>
            <a:off x="4635500" y="2603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In-depth </a:t>
            </a:r>
            <a:r>
              <a:rPr lang="en-US" sz="1200" dirty="0">
                <a:solidFill>
                  <a:srgbClr val="505050"/>
                </a:solidFill>
                <a:latin typeface="Noto Sans SC"/>
                <a:ea typeface="Noto Sans SC"/>
                <a:cs typeface="Noto Sans SC"/>
                <a:sym typeface="Noto Sans SC"/>
              </a:rPr>
              <a:t>analysis of TSC's zero-crossing switching mechanism and operation logic.</a:t>
            </a:r>
            <a:endParaRPr lang="en-US" sz="1100" dirty="0"/>
          </a:p>
        </p:txBody>
      </p:sp>
      <p:sp>
        <p:nvSpPr>
          <p:cNvPr id="13" name="AutoShape 13"/>
          <p:cNvSpPr/>
          <p:nvPr/>
        </p:nvSpPr>
        <p:spPr>
          <a:xfrm>
            <a:off x="8001000" y="1778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255000" y="2032000"/>
            <a:ext cx="406400" cy="406400"/>
          </a:xfrm>
          <a:prstGeom prst="rect">
            <a:avLst/>
          </a:prstGeom>
        </p:spPr>
      </p:pic>
      <p:sp>
        <p:nvSpPr>
          <p:cNvPr id="15" name="AutoShape 15"/>
          <p:cNvSpPr/>
          <p:nvPr/>
        </p:nvSpPr>
        <p:spPr>
          <a:xfrm>
            <a:off x="8763000" y="2006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03 Hardware Structure Analysis</a:t>
            </a:r>
            <a:endParaRPr lang="en-US" sz="1000" dirty="0">
              <a:solidFill>
                <a:srgbClr val="64FFDA"/>
              </a:solidFill>
            </a:endParaRPr>
          </a:p>
        </p:txBody>
      </p:sp>
      <p:sp>
        <p:nvSpPr>
          <p:cNvPr id="17" name="AutoShape 17"/>
          <p:cNvSpPr/>
          <p:nvPr/>
        </p:nvSpPr>
        <p:spPr>
          <a:xfrm>
            <a:off x="8255000" y="2603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Detailed </a:t>
            </a:r>
            <a:r>
              <a:rPr lang="en-US" sz="1200" dirty="0">
                <a:solidFill>
                  <a:srgbClr val="505050"/>
                </a:solidFill>
                <a:latin typeface="Noto Sans SC"/>
                <a:ea typeface="Noto Sans SC"/>
                <a:cs typeface="Noto Sans SC"/>
                <a:sym typeface="Noto Sans SC"/>
              </a:rPr>
              <a:t>analysis of the hardware composition of TSC controller and </a:t>
            </a:r>
            <a:r>
              <a:rPr lang="en-US" sz="1200" dirty="0" err="1">
                <a:solidFill>
                  <a:srgbClr val="505050"/>
                </a:solidFill>
                <a:latin typeface="Noto Sans SC"/>
                <a:ea typeface="Noto Sans SC"/>
                <a:cs typeface="Noto Sans SC"/>
                <a:sym typeface="Noto Sans SC"/>
              </a:rPr>
              <a:t>thyristor</a:t>
            </a:r>
            <a:r>
              <a:rPr lang="en-US" sz="1200" dirty="0">
                <a:solidFill>
                  <a:srgbClr val="505050"/>
                </a:solidFill>
                <a:latin typeface="Noto Sans SC"/>
                <a:ea typeface="Noto Sans SC"/>
                <a:cs typeface="Noto Sans SC"/>
                <a:sym typeface="Noto Sans SC"/>
              </a:rPr>
              <a:t>.</a:t>
            </a:r>
            <a:endParaRPr lang="en-US" sz="1100" dirty="0"/>
          </a:p>
        </p:txBody>
      </p:sp>
      <p:sp>
        <p:nvSpPr>
          <p:cNvPr id="18" name="AutoShape 18"/>
          <p:cNvSpPr/>
          <p:nvPr/>
        </p:nvSpPr>
        <p:spPr>
          <a:xfrm>
            <a:off x="762000" y="3683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16000" y="3937000"/>
            <a:ext cx="406400" cy="406400"/>
          </a:xfrm>
          <a:prstGeom prst="rect">
            <a:avLst/>
          </a:prstGeom>
        </p:spPr>
      </p:pic>
      <p:sp>
        <p:nvSpPr>
          <p:cNvPr id="20" name="AutoShape 20"/>
          <p:cNvSpPr/>
          <p:nvPr/>
        </p:nvSpPr>
        <p:spPr>
          <a:xfrm>
            <a:off x="1524000" y="3911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04 Key Features and Advantages</a:t>
            </a:r>
            <a:endParaRPr lang="en-US" sz="1000" dirty="0">
              <a:solidFill>
                <a:srgbClr val="64FFDA"/>
              </a:solidFill>
            </a:endParaRPr>
          </a:p>
        </p:txBody>
      </p:sp>
      <p:sp>
        <p:nvSpPr>
          <p:cNvPr id="22" name="AutoShape 22"/>
          <p:cNvSpPr/>
          <p:nvPr/>
        </p:nvSpPr>
        <p:spPr>
          <a:xfrm>
            <a:off x="1016000" y="4508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Compare </a:t>
            </a:r>
            <a:r>
              <a:rPr lang="en-US" sz="1200" dirty="0">
                <a:solidFill>
                  <a:srgbClr val="505050"/>
                </a:solidFill>
                <a:latin typeface="Noto Sans SC"/>
                <a:ea typeface="Noto Sans SC"/>
                <a:cs typeface="Noto Sans SC"/>
                <a:sym typeface="Noto Sans SC"/>
              </a:rPr>
              <a:t>with traditional contactors to demonstrate the technical advantages of TSC.</a:t>
            </a:r>
            <a:endParaRPr lang="en-US" sz="1100" dirty="0"/>
          </a:p>
        </p:txBody>
      </p:sp>
      <p:sp>
        <p:nvSpPr>
          <p:cNvPr id="23" name="AutoShape 23"/>
          <p:cNvSpPr/>
          <p:nvPr/>
        </p:nvSpPr>
        <p:spPr>
          <a:xfrm>
            <a:off x="4381500" y="3683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24" name="Picture 2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4635500" y="3937000"/>
            <a:ext cx="406400" cy="406400"/>
          </a:xfrm>
          <a:prstGeom prst="rect">
            <a:avLst/>
          </a:prstGeom>
        </p:spPr>
      </p:pic>
      <p:sp>
        <p:nvSpPr>
          <p:cNvPr id="25" name="AutoShape 25"/>
          <p:cNvSpPr/>
          <p:nvPr/>
        </p:nvSpPr>
        <p:spPr>
          <a:xfrm>
            <a:off x="5143500" y="3911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05 Typical Application Scenarios</a:t>
            </a:r>
            <a:endParaRPr lang="en-US" sz="1000" dirty="0">
              <a:solidFill>
                <a:srgbClr val="64FFDA"/>
              </a:solidFill>
            </a:endParaRPr>
          </a:p>
        </p:txBody>
      </p:sp>
      <p:sp>
        <p:nvSpPr>
          <p:cNvPr id="27" name="AutoShape 27"/>
          <p:cNvSpPr/>
          <p:nvPr/>
        </p:nvSpPr>
        <p:spPr>
          <a:xfrm>
            <a:off x="4635500" y="4508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Introduce </a:t>
            </a:r>
            <a:r>
              <a:rPr lang="en-US" sz="1200" dirty="0">
                <a:solidFill>
                  <a:srgbClr val="505050"/>
                </a:solidFill>
                <a:latin typeface="Noto Sans SC"/>
                <a:ea typeface="Noto Sans SC"/>
                <a:cs typeface="Noto Sans SC"/>
                <a:sym typeface="Noto Sans SC"/>
              </a:rPr>
              <a:t>practical application cases of TSC in industrial and power fields.</a:t>
            </a:r>
            <a:endParaRPr lang="en-US" sz="1100" dirty="0"/>
          </a:p>
        </p:txBody>
      </p:sp>
      <p:sp>
        <p:nvSpPr>
          <p:cNvPr id="28" name="AutoShape 28"/>
          <p:cNvSpPr/>
          <p:nvPr/>
        </p:nvSpPr>
        <p:spPr>
          <a:xfrm>
            <a:off x="8001000" y="3683000"/>
            <a:ext cx="3429000" cy="1651000"/>
          </a:xfrm>
          <a:prstGeom prst="roundRect">
            <a:avLst>
              <a:gd name="adj" fmla="val 7692"/>
            </a:avLst>
          </a:prstGeom>
          <a:solidFill>
            <a:srgbClr val="F0F0F0">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29" name="Picture 2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8255000" y="3937000"/>
            <a:ext cx="406400" cy="406400"/>
          </a:xfrm>
          <a:prstGeom prst="rect">
            <a:avLst/>
          </a:prstGeom>
        </p:spPr>
      </p:pic>
      <p:sp>
        <p:nvSpPr>
          <p:cNvPr id="30" name="AutoShape 30"/>
          <p:cNvSpPr/>
          <p:nvPr/>
        </p:nvSpPr>
        <p:spPr>
          <a:xfrm>
            <a:off x="8763000" y="3911600"/>
            <a:ext cx="2413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06 Selection Guide and Precautions</a:t>
            </a:r>
            <a:endParaRPr lang="en-US" sz="1000" dirty="0">
              <a:solidFill>
                <a:srgbClr val="64FFDA"/>
              </a:solidFill>
            </a:endParaRPr>
          </a:p>
        </p:txBody>
      </p:sp>
      <p:sp>
        <p:nvSpPr>
          <p:cNvPr id="32" name="AutoShape 32"/>
          <p:cNvSpPr/>
          <p:nvPr/>
        </p:nvSpPr>
        <p:spPr>
          <a:xfrm>
            <a:off x="8255000" y="4508500"/>
            <a:ext cx="2921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dirty="0" smtClean="0">
                <a:solidFill>
                  <a:srgbClr val="505050"/>
                </a:solidFill>
                <a:latin typeface="Noto Sans SC"/>
                <a:ea typeface="Noto Sans SC"/>
                <a:cs typeface="Noto Sans SC"/>
                <a:sym typeface="Noto Sans SC"/>
              </a:rPr>
              <a:t>Provide </a:t>
            </a:r>
            <a:r>
              <a:rPr lang="en-US" sz="1200" dirty="0">
                <a:solidFill>
                  <a:srgbClr val="505050"/>
                </a:solidFill>
                <a:latin typeface="Noto Sans SC"/>
                <a:ea typeface="Noto Sans SC"/>
                <a:cs typeface="Noto Sans SC"/>
                <a:sym typeface="Noto Sans SC"/>
              </a:rPr>
              <a:t>practical equipment selection suggestions and on-site usage specifications.</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3302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0" i="0" u="none" strike="noStrike">
                <a:solidFill>
                  <a:srgbClr val="64FFDA"/>
                </a:solidFill>
                <a:latin typeface="Noto Sans SC"/>
                <a:ea typeface="Noto Sans SC"/>
                <a:cs typeface="Noto Sans SC"/>
                <a:sym typeface="Noto Sans SC"/>
              </a:rPr>
              <a:t>01 Definition and Core Value</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8080"/>
                </a:solidFill>
                <a:latin typeface="Noto Sans SC"/>
                <a:ea typeface="Noto Sans SC"/>
                <a:cs typeface="Noto Sans SC"/>
                <a:sym typeface="Noto Sans SC"/>
              </a:rPr>
              <a:t>What is a Thyristor Switched Switch (TSC)?</a:t>
            </a:r>
            <a:endParaRPr lang="en-US" sz="1100"/>
          </a:p>
        </p:txBody>
      </p:sp>
      <p:sp>
        <p:nvSpPr>
          <p:cNvPr id="3" name="AutoShape 3"/>
          <p:cNvSpPr/>
          <p:nvPr/>
        </p:nvSpPr>
        <p:spPr>
          <a:xfrm>
            <a:off x="762000" y="1651000"/>
            <a:ext cx="5334000" cy="4318000"/>
          </a:xfrm>
          <a:prstGeom prst="roundRect">
            <a:avLst>
              <a:gd name="adj" fmla="val 2941"/>
            </a:avLst>
          </a:prstGeom>
          <a:solidFill>
            <a:srgbClr val="F0F8FF">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16000" y="1826452"/>
            <a:ext cx="355600" cy="355600"/>
          </a:xfrm>
          <a:prstGeom prst="rect">
            <a:avLst/>
          </a:prstGeom>
        </p:spPr>
      </p:pic>
      <p:sp>
        <p:nvSpPr>
          <p:cNvPr id="5" name="AutoShape 5"/>
          <p:cNvSpPr/>
          <p:nvPr/>
        </p:nvSpPr>
        <p:spPr>
          <a:xfrm>
            <a:off x="1516356" y="1806115"/>
            <a:ext cx="3694836"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Core Definition: Solid-State Switch</a:t>
            </a:r>
            <a:endParaRPr lang="en-US" sz="1000" dirty="0">
              <a:solidFill>
                <a:srgbClr val="64FFDA"/>
              </a:solidFill>
            </a:endParaRPr>
          </a:p>
        </p:txBody>
      </p:sp>
      <p:sp>
        <p:nvSpPr>
          <p:cNvPr id="6" name="AutoShape 6"/>
          <p:cNvSpPr/>
          <p:nvPr/>
        </p:nvSpPr>
        <p:spPr>
          <a:xfrm>
            <a:off x="1016000" y="23495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A </a:t>
            </a:r>
            <a:r>
              <a:rPr lang="en-US" sz="1200" b="0" i="0" u="none" strike="noStrike" dirty="0" err="1">
                <a:solidFill>
                  <a:srgbClr val="333333"/>
                </a:solidFill>
                <a:latin typeface="Noto Sans SC"/>
                <a:ea typeface="Noto Sans SC"/>
                <a:cs typeface="Noto Sans SC"/>
                <a:sym typeface="Noto Sans SC"/>
              </a:rPr>
              <a:t>Thyristor</a:t>
            </a:r>
            <a:r>
              <a:rPr lang="en-US" sz="1200" b="0" i="0" u="none" strike="noStrike" dirty="0">
                <a:solidFill>
                  <a:srgbClr val="333333"/>
                </a:solidFill>
                <a:latin typeface="Noto Sans SC"/>
                <a:ea typeface="Noto Sans SC"/>
                <a:cs typeface="Noto Sans SC"/>
                <a:sym typeface="Noto Sans SC"/>
              </a:rPr>
              <a:t> Switched Switch (TSC) is a solid-state switch based on power electronics technology. It is used to switch capacitor banks on and off rapidly and without inrush current in low or medium voltage power grids to achieve dynamic reactive power compensation.</a:t>
            </a:r>
            <a:endParaRPr lang="en-US" sz="900" dirty="0"/>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07122" y="3368210"/>
            <a:ext cx="355600" cy="355600"/>
          </a:xfrm>
          <a:prstGeom prst="rect">
            <a:avLst/>
          </a:prstGeom>
        </p:spPr>
      </p:pic>
      <p:sp>
        <p:nvSpPr>
          <p:cNvPr id="9" name="AutoShape 9"/>
          <p:cNvSpPr/>
          <p:nvPr/>
        </p:nvSpPr>
        <p:spPr>
          <a:xfrm>
            <a:off x="1498600" y="3356742"/>
            <a:ext cx="3481773"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Core Advantage: Fast &amp; No Surge</a:t>
            </a:r>
            <a:endParaRPr lang="en-US" sz="1000" dirty="0">
              <a:solidFill>
                <a:srgbClr val="64FFDA"/>
              </a:solidFill>
            </a:endParaRPr>
          </a:p>
        </p:txBody>
      </p:sp>
      <p:sp>
        <p:nvSpPr>
          <p:cNvPr id="10" name="AutoShape 10"/>
          <p:cNvSpPr/>
          <p:nvPr/>
        </p:nvSpPr>
        <p:spPr>
          <a:xfrm>
            <a:off x="1016000" y="378472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Compared to traditional mechanical switches, TSC uses </a:t>
            </a:r>
            <a:r>
              <a:rPr lang="en-US" sz="1200" b="0" i="0" u="none" strike="noStrike" dirty="0" err="1">
                <a:solidFill>
                  <a:srgbClr val="333333"/>
                </a:solidFill>
                <a:latin typeface="Noto Sans SC"/>
                <a:ea typeface="Noto Sans SC"/>
                <a:cs typeface="Noto Sans SC"/>
                <a:sym typeface="Noto Sans SC"/>
              </a:rPr>
              <a:t>thyristor</a:t>
            </a:r>
            <a:r>
              <a:rPr lang="en-US" sz="1200" b="0" i="0" u="none" strike="noStrike" dirty="0">
                <a:solidFill>
                  <a:srgbClr val="333333"/>
                </a:solidFill>
                <a:latin typeface="Noto Sans SC"/>
                <a:ea typeface="Noto Sans SC"/>
                <a:cs typeface="Noto Sans SC"/>
                <a:sym typeface="Noto Sans SC"/>
              </a:rPr>
              <a:t> devices to achieve zero-current switching, featuring fast response, no mechanical wear, and long lifespan, suitable for frequent switching applications.</a:t>
            </a:r>
            <a:endParaRPr lang="en-US" sz="900" dirty="0"/>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16000" y="4750166"/>
            <a:ext cx="355600" cy="355600"/>
          </a:xfrm>
          <a:prstGeom prst="rect">
            <a:avLst/>
          </a:prstGeom>
        </p:spPr>
      </p:pic>
      <p:sp>
        <p:nvSpPr>
          <p:cNvPr id="13" name="AutoShape 13"/>
          <p:cNvSpPr/>
          <p:nvPr/>
        </p:nvSpPr>
        <p:spPr>
          <a:xfrm>
            <a:off x="1434487" y="4725386"/>
            <a:ext cx="3989769"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System Position: Reactive Power Core</a:t>
            </a:r>
            <a:endParaRPr lang="en-US" sz="1000" dirty="0">
              <a:solidFill>
                <a:srgbClr val="64FFDA"/>
              </a:solidFill>
            </a:endParaRPr>
          </a:p>
        </p:txBody>
      </p:sp>
      <p:sp>
        <p:nvSpPr>
          <p:cNvPr id="14" name="AutoShape 14"/>
          <p:cNvSpPr/>
          <p:nvPr/>
        </p:nvSpPr>
        <p:spPr>
          <a:xfrm>
            <a:off x="1016000" y="5264334"/>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As the "heart" of the TSC system, it solves the bottleneck problems of traditional switches and is a key device for the stable operation of modern power systems.</a:t>
            </a:r>
            <a:endParaRPr lang="en-US" sz="900" dirty="0"/>
          </a:p>
        </p:txBody>
      </p:sp>
      <p:sp>
        <p:nvSpPr>
          <p:cNvPr id="15" name="AutoShape 15"/>
          <p:cNvSpPr/>
          <p:nvPr/>
        </p:nvSpPr>
        <p:spPr>
          <a:xfrm>
            <a:off x="6350000" y="1651000"/>
            <a:ext cx="5080000" cy="4318000"/>
          </a:xfrm>
          <a:prstGeom prst="roundRect">
            <a:avLst>
              <a:gd name="adj" fmla="val 2941"/>
            </a:avLst>
          </a:prstGeom>
          <a:solidFill>
            <a:srgbClr val="F0F8FF">
              <a:alpha val="100000"/>
            </a:srgbClr>
          </a:solidFill>
          <a:ln w="12700" cap="flat" cmpd="sng">
            <a:solidFill>
              <a:srgbClr val="000000">
                <a:alpha val="10000"/>
              </a:srgbClr>
            </a:solidFill>
            <a:prstDash val="solid"/>
            <a:round/>
          </a:ln>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9"/>
          <a:srcRect t="20619" b="20619"/>
          <a:stretch>
            <a:fillRect/>
          </a:stretch>
        </p:blipFill>
        <p:spPr>
          <a:xfrm>
            <a:off x="6540500" y="1841500"/>
            <a:ext cx="4699000" cy="3683000"/>
          </a:xfrm>
          <a:prstGeom prst="roundRect">
            <a:avLst>
              <a:gd name="adj" fmla="val 3448"/>
            </a:avLst>
          </a:prstGeom>
          <a:noFill/>
          <a:ln w="25400" cap="flat" cmpd="sng">
            <a:noFill/>
            <a:prstDash val="solid"/>
            <a:round/>
          </a:ln>
        </p:spPr>
      </p:pic>
      <p:sp>
        <p:nvSpPr>
          <p:cNvPr id="17" name="AutoShape 17"/>
          <p:cNvSpPr/>
          <p:nvPr/>
        </p:nvSpPr>
        <p:spPr>
          <a:xfrm>
            <a:off x="6540500" y="5586645"/>
            <a:ext cx="4699000" cy="3175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dirty="0">
                <a:solidFill>
                  <a:srgbClr val="646464"/>
                </a:solidFill>
                <a:latin typeface="Noto Sans SC"/>
                <a:ea typeface="Noto Sans SC"/>
                <a:cs typeface="Noto Sans SC"/>
                <a:sym typeface="Noto Sans SC"/>
              </a:rPr>
              <a:t>Diagram: TSC Module in Reactive Power Compensation Device</a:t>
            </a:r>
            <a:endParaRPr lang="en-US" sz="1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a:solidFill>
                  <a:srgbClr val="64FFDA"/>
                </a:solidFill>
                <a:latin typeface="Noto Sans SC"/>
                <a:ea typeface="Noto Sans SC"/>
                <a:cs typeface="Noto Sans SC"/>
                <a:sym typeface="Noto Sans SC"/>
              </a:rPr>
              <a:t>Core Value of TSC: Solving the Pain Points of Traditional Contactors</a:t>
            </a:r>
            <a:endParaRPr lang="en-US" sz="1050" dirty="0">
              <a:solidFill>
                <a:srgbClr val="64FFDA"/>
              </a:solidFill>
            </a:endParaRPr>
          </a:p>
        </p:txBody>
      </p:sp>
      <p:sp>
        <p:nvSpPr>
          <p:cNvPr id="3" name="AutoShape 3"/>
          <p:cNvSpPr/>
          <p:nvPr/>
        </p:nvSpPr>
        <p:spPr>
          <a:xfrm>
            <a:off x="762000" y="1651000"/>
            <a:ext cx="5080000" cy="4572000"/>
          </a:xfrm>
          <a:prstGeom prst="roundRect">
            <a:avLst>
              <a:gd name="adj" fmla="val 2777"/>
            </a:avLst>
          </a:prstGeom>
          <a:solidFill>
            <a:srgbClr val="F0F0F0">
              <a:alpha val="100000"/>
            </a:srgbClr>
          </a:solidFill>
          <a:ln w="12700" cap="flat" cmpd="sng">
            <a:solidFill>
              <a:srgbClr val="C8C8C8">
                <a:alpha val="100000"/>
              </a:srgbClr>
            </a:solidFill>
            <a:prstDash val="solid"/>
            <a:round/>
          </a:ln>
        </p:spPr>
        <p:txBody>
          <a:bodyPr vert="horz" wrap="square" lIns="0" tIns="0" rIns="0" bIns="0" rtlCol="0" anchor="ctr" anchorCtr="0"/>
          <a:lstStyle/>
          <a:p>
            <a:pPr algn="ctr">
              <a:defRPr/>
            </a:pPr>
            <a:endParaRPr/>
          </a:p>
        </p:txBody>
      </p:sp>
      <p:sp>
        <p:nvSpPr>
          <p:cNvPr id="4" name="AutoShape 4"/>
          <p:cNvSpPr/>
          <p:nvPr/>
        </p:nvSpPr>
        <p:spPr>
          <a:xfrm>
            <a:off x="1016000" y="175272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Pain Points of Traditional Contactors</a:t>
            </a:r>
            <a:endParaRPr lang="en-US" sz="1000" dirty="0">
              <a:solidFill>
                <a:srgbClr val="64FFDA"/>
              </a:solidFill>
            </a:endParaRPr>
          </a:p>
        </p:txBody>
      </p:sp>
      <p:pic>
        <p:nvPicPr>
          <p:cNvPr id="5" name="Picture 5"/>
          <p:cNvPicPr>
            <a:picLocks noChangeAspect="1"/>
          </p:cNvPicPr>
          <p:nvPr/>
        </p:nvPicPr>
        <p:blipFill>
          <a:blip r:embed="rId3"/>
          <a:srcRect t="26858" b="26858"/>
          <a:stretch>
            <a:fillRect/>
          </a:stretch>
        </p:blipFill>
        <p:spPr>
          <a:xfrm>
            <a:off x="1016000" y="2286000"/>
            <a:ext cx="4572000" cy="1778000"/>
          </a:xfrm>
          <a:prstGeom prst="rect">
            <a:avLst/>
          </a:prstGeom>
          <a:noFill/>
          <a:ln w="12700" cap="flat" cmpd="sng">
            <a:solidFill>
              <a:srgbClr val="CCD6F6">
                <a:alpha val="10000"/>
              </a:srgbClr>
            </a:solidFill>
            <a:prstDash val="solid"/>
            <a:round/>
          </a:ln>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4244268"/>
            <a:ext cx="304800" cy="304800"/>
          </a:xfrm>
          <a:prstGeom prst="rect">
            <a:avLst/>
          </a:prstGeom>
        </p:spPr>
      </p:pic>
      <p:sp>
        <p:nvSpPr>
          <p:cNvPr id="7" name="AutoShape 7"/>
          <p:cNvSpPr/>
          <p:nvPr/>
        </p:nvSpPr>
        <p:spPr>
          <a:xfrm>
            <a:off x="1397000" y="41656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000000"/>
                </a:solidFill>
                <a:latin typeface="Noto Sans SC"/>
                <a:ea typeface="Noto Sans SC"/>
                <a:cs typeface="Noto Sans SC"/>
                <a:sym typeface="Noto Sans SC"/>
              </a:rPr>
              <a:t>Huge Inrush Current</a:t>
            </a:r>
            <a:r>
              <a:rPr lang="en-US" sz="1200" b="1" i="0" u="none" strike="noStrike" dirty="0" smtClean="0">
                <a:solidFill>
                  <a:srgbClr val="000000"/>
                </a:solidFill>
                <a:latin typeface="Noto Sans SC"/>
                <a:ea typeface="Noto Sans SC"/>
                <a:cs typeface="Noto Sans SC"/>
                <a:sym typeface="Noto Sans SC"/>
              </a:rPr>
              <a:t>: </a:t>
            </a:r>
            <a:r>
              <a:rPr lang="en-US" sz="1200" b="0" i="0" u="none" strike="noStrike" dirty="0" smtClean="0">
                <a:solidFill>
                  <a:srgbClr val="333333"/>
                </a:solidFill>
                <a:latin typeface="Noto Sans SC"/>
                <a:ea typeface="Noto Sans SC"/>
                <a:cs typeface="Noto Sans SC"/>
                <a:sym typeface="Noto Sans SC"/>
              </a:rPr>
              <a:t>Inrush </a:t>
            </a:r>
            <a:r>
              <a:rPr lang="en-US" sz="1200" b="0" i="0" u="none" strike="noStrike" dirty="0">
                <a:solidFill>
                  <a:srgbClr val="333333"/>
                </a:solidFill>
                <a:latin typeface="Noto Sans SC"/>
                <a:ea typeface="Noto Sans SC"/>
                <a:cs typeface="Noto Sans SC"/>
                <a:sym typeface="Noto Sans SC"/>
              </a:rPr>
              <a:t>current reaches 20-50 times the rated value, impacting the power grid</a:t>
            </a:r>
            <a:endParaRPr lang="en-US" sz="1050" dirty="0"/>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4653256"/>
            <a:ext cx="304800" cy="304800"/>
          </a:xfrm>
          <a:prstGeom prst="rect">
            <a:avLst/>
          </a:prstGeom>
        </p:spPr>
      </p:pic>
      <p:sp>
        <p:nvSpPr>
          <p:cNvPr id="9" name="AutoShape 9"/>
          <p:cNvSpPr/>
          <p:nvPr/>
        </p:nvSpPr>
        <p:spPr>
          <a:xfrm>
            <a:off x="1397000" y="4663368"/>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000000"/>
                </a:solidFill>
                <a:latin typeface="Noto Sans SC"/>
                <a:ea typeface="Noto Sans SC"/>
                <a:cs typeface="Noto Sans SC"/>
                <a:sym typeface="Noto Sans SC"/>
              </a:rPr>
              <a:t>Slow Response</a:t>
            </a:r>
            <a:r>
              <a:rPr lang="en-US" sz="1200" b="1" i="0" u="none" strike="noStrike" dirty="0" smtClean="0">
                <a:solidFill>
                  <a:srgbClr val="000000"/>
                </a:solidFill>
                <a:latin typeface="Noto Sans SC"/>
                <a:ea typeface="Noto Sans SC"/>
                <a:cs typeface="Noto Sans SC"/>
                <a:sym typeface="Noto Sans SC"/>
              </a:rPr>
              <a:t>: </a:t>
            </a:r>
            <a:r>
              <a:rPr lang="en-US" sz="1200" b="0" i="0" u="none" strike="noStrike" dirty="0" smtClean="0">
                <a:solidFill>
                  <a:srgbClr val="333333"/>
                </a:solidFill>
                <a:latin typeface="Noto Sans SC"/>
                <a:ea typeface="Noto Sans SC"/>
                <a:cs typeface="Noto Sans SC"/>
                <a:sym typeface="Noto Sans SC"/>
              </a:rPr>
              <a:t>Mechanical </a:t>
            </a:r>
            <a:r>
              <a:rPr lang="en-US" sz="1200" b="0" i="0" u="none" strike="noStrike" dirty="0">
                <a:solidFill>
                  <a:srgbClr val="333333"/>
                </a:solidFill>
                <a:latin typeface="Noto Sans SC"/>
                <a:ea typeface="Noto Sans SC"/>
                <a:cs typeface="Noto Sans SC"/>
                <a:sym typeface="Noto Sans SC"/>
              </a:rPr>
              <a:t>action takes hundreds of milliseconds, unable to compensate quickly</a:t>
            </a:r>
            <a:endParaRPr lang="en-US" sz="1200" dirty="0"/>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5124390"/>
            <a:ext cx="304800" cy="304800"/>
          </a:xfrm>
          <a:prstGeom prst="rect">
            <a:avLst/>
          </a:prstGeom>
        </p:spPr>
      </p:pic>
      <p:sp>
        <p:nvSpPr>
          <p:cNvPr id="11" name="AutoShape 11"/>
          <p:cNvSpPr/>
          <p:nvPr/>
        </p:nvSpPr>
        <p:spPr>
          <a:xfrm>
            <a:off x="1397000" y="5134501"/>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000000"/>
                </a:solidFill>
                <a:latin typeface="Noto Sans SC"/>
                <a:ea typeface="Noto Sans SC"/>
                <a:cs typeface="Noto Sans SC"/>
                <a:sym typeface="Noto Sans SC"/>
              </a:rPr>
              <a:t>Limited Lifespan</a:t>
            </a:r>
            <a:r>
              <a:rPr lang="en-US" sz="1200" b="1" i="0" u="none" strike="noStrike" dirty="0" smtClean="0">
                <a:solidFill>
                  <a:srgbClr val="000000"/>
                </a:solidFill>
                <a:latin typeface="Noto Sans SC"/>
                <a:ea typeface="Noto Sans SC"/>
                <a:cs typeface="Noto Sans SC"/>
                <a:sym typeface="Noto Sans SC"/>
              </a:rPr>
              <a:t>: </a:t>
            </a:r>
            <a:r>
              <a:rPr lang="en-US" sz="1200" b="0" i="0" u="none" strike="noStrike" dirty="0" smtClean="0">
                <a:solidFill>
                  <a:srgbClr val="333333"/>
                </a:solidFill>
                <a:latin typeface="Noto Sans SC"/>
                <a:ea typeface="Noto Sans SC"/>
                <a:cs typeface="Noto Sans SC"/>
                <a:sym typeface="Noto Sans SC"/>
              </a:rPr>
              <a:t>Mechanical </a:t>
            </a:r>
            <a:r>
              <a:rPr lang="en-US" sz="1200" b="0" i="0" u="none" strike="noStrike" dirty="0">
                <a:solidFill>
                  <a:srgbClr val="333333"/>
                </a:solidFill>
                <a:latin typeface="Noto Sans SC"/>
                <a:ea typeface="Noto Sans SC"/>
                <a:cs typeface="Noto Sans SC"/>
                <a:sym typeface="Noto Sans SC"/>
              </a:rPr>
              <a:t>contacts are easily worn, with only tens of thousands of operations</a:t>
            </a:r>
            <a:endParaRPr lang="en-US" sz="1200" dirty="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6000" y="5604402"/>
            <a:ext cx="304800" cy="304800"/>
          </a:xfrm>
          <a:prstGeom prst="rect">
            <a:avLst/>
          </a:prstGeom>
        </p:spPr>
      </p:pic>
      <p:sp>
        <p:nvSpPr>
          <p:cNvPr id="13" name="AutoShape 13"/>
          <p:cNvSpPr/>
          <p:nvPr/>
        </p:nvSpPr>
        <p:spPr>
          <a:xfrm>
            <a:off x="1397000" y="561358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000000"/>
                </a:solidFill>
                <a:latin typeface="Noto Sans SC"/>
                <a:ea typeface="Noto Sans SC"/>
                <a:cs typeface="Noto Sans SC"/>
                <a:sym typeface="Noto Sans SC"/>
              </a:rPr>
              <a:t>Noise Pollution</a:t>
            </a:r>
            <a:r>
              <a:rPr lang="en-US" sz="1200" b="1" i="0" u="none" strike="noStrike" dirty="0" smtClean="0">
                <a:solidFill>
                  <a:srgbClr val="000000"/>
                </a:solidFill>
                <a:latin typeface="Noto Sans SC"/>
                <a:ea typeface="Noto Sans SC"/>
                <a:cs typeface="Noto Sans SC"/>
                <a:sym typeface="Noto Sans SC"/>
              </a:rPr>
              <a:t>: </a:t>
            </a:r>
            <a:r>
              <a:rPr lang="en-US" sz="1200" b="0" i="0" u="none" strike="noStrike" dirty="0" smtClean="0">
                <a:solidFill>
                  <a:srgbClr val="333333"/>
                </a:solidFill>
                <a:latin typeface="Noto Sans SC"/>
                <a:ea typeface="Noto Sans SC"/>
                <a:cs typeface="Noto Sans SC"/>
                <a:sym typeface="Noto Sans SC"/>
              </a:rPr>
              <a:t>Significant </a:t>
            </a:r>
            <a:r>
              <a:rPr lang="en-US" sz="1200" b="0" i="0" u="none" strike="noStrike" dirty="0">
                <a:solidFill>
                  <a:srgbClr val="333333"/>
                </a:solidFill>
                <a:latin typeface="Noto Sans SC"/>
                <a:ea typeface="Noto Sans SC"/>
                <a:cs typeface="Noto Sans SC"/>
                <a:sym typeface="Noto Sans SC"/>
              </a:rPr>
              <a:t>mechanical noise during switching operations</a:t>
            </a:r>
            <a:endParaRPr lang="en-US" sz="1200" dirty="0"/>
          </a:p>
        </p:txBody>
      </p:sp>
      <p:sp>
        <p:nvSpPr>
          <p:cNvPr id="14" name="AutoShape 14"/>
          <p:cNvSpPr/>
          <p:nvPr/>
        </p:nvSpPr>
        <p:spPr>
          <a:xfrm>
            <a:off x="6096000" y="1651000"/>
            <a:ext cx="5080000" cy="4572000"/>
          </a:xfrm>
          <a:prstGeom prst="roundRect">
            <a:avLst>
              <a:gd name="adj" fmla="val 2777"/>
            </a:avLst>
          </a:prstGeom>
          <a:solidFill>
            <a:srgbClr val="E6FFF5">
              <a:alpha val="100000"/>
            </a:srgbClr>
          </a:solidFill>
          <a:ln w="12700" cap="flat" cmpd="sng">
            <a:solidFill>
              <a:srgbClr val="64FFDA">
                <a:alpha val="50000"/>
              </a:srgbClr>
            </a:solidFill>
            <a:prstDash val="solid"/>
            <a:round/>
          </a:ln>
        </p:spPr>
        <p:txBody>
          <a:bodyPr vert="horz" wrap="square" lIns="0" tIns="0" rIns="0" bIns="0" rtlCol="0" anchor="ctr" anchorCtr="0"/>
          <a:lstStyle/>
          <a:p>
            <a:pPr algn="ctr">
              <a:defRPr/>
            </a:pPr>
            <a:endParaRPr/>
          </a:p>
        </p:txBody>
      </p:sp>
      <p:sp>
        <p:nvSpPr>
          <p:cNvPr id="15" name="AutoShape 15"/>
          <p:cNvSpPr/>
          <p:nvPr/>
        </p:nvSpPr>
        <p:spPr>
          <a:xfrm>
            <a:off x="6350000" y="1841500"/>
            <a:ext cx="397473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TSC Static </a:t>
            </a:r>
            <a:r>
              <a:rPr lang="en-US" sz="1600" b="1" i="0" u="none" strike="noStrike" dirty="0" err="1">
                <a:solidFill>
                  <a:srgbClr val="64FFDA"/>
                </a:solidFill>
                <a:latin typeface="Noto Sans SC"/>
                <a:ea typeface="Noto Sans SC"/>
                <a:cs typeface="Noto Sans SC"/>
                <a:sym typeface="Noto Sans SC"/>
              </a:rPr>
              <a:t>Var</a:t>
            </a:r>
            <a:r>
              <a:rPr lang="en-US" sz="1600" b="1" i="0" u="none" strike="noStrike" dirty="0">
                <a:solidFill>
                  <a:srgbClr val="64FFDA"/>
                </a:solidFill>
                <a:latin typeface="Noto Sans SC"/>
                <a:ea typeface="Noto Sans SC"/>
                <a:cs typeface="Noto Sans SC"/>
                <a:sym typeface="Noto Sans SC"/>
              </a:rPr>
              <a:t> Compensation Solution</a:t>
            </a:r>
            <a:endParaRPr lang="en-US" sz="1600" dirty="0">
              <a:solidFill>
                <a:srgbClr val="64FFDA"/>
              </a:solidFill>
            </a:endParaR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350000" y="2349500"/>
            <a:ext cx="304800" cy="304800"/>
          </a:xfrm>
          <a:prstGeom prst="rect">
            <a:avLst/>
          </a:prstGeom>
        </p:spPr>
      </p:pic>
      <p:sp>
        <p:nvSpPr>
          <p:cNvPr id="17" name="AutoShape 17"/>
          <p:cNvSpPr/>
          <p:nvPr/>
        </p:nvSpPr>
        <p:spPr>
          <a:xfrm>
            <a:off x="6731000" y="2306344"/>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Zero-Crossing Switching</a:t>
            </a:r>
            <a:endParaRPr lang="en-US" sz="1600" dirty="0">
              <a:solidFill>
                <a:srgbClr val="64FFDA"/>
              </a:solidFill>
            </a:endParaRPr>
          </a:p>
          <a:p>
            <a:pPr indent="0" algn="l">
              <a:lnSpc>
                <a:spcPct val="125000"/>
              </a:lnSpc>
            </a:pPr>
            <a:r>
              <a:rPr lang="en-US" sz="1200" b="0" i="0" u="none" strike="noStrike" dirty="0">
                <a:solidFill>
                  <a:srgbClr val="222222"/>
                </a:solidFill>
                <a:latin typeface="Noto Sans SC"/>
                <a:ea typeface="Noto Sans SC"/>
                <a:cs typeface="Noto Sans SC"/>
                <a:sym typeface="Noto Sans SC"/>
              </a:rPr>
              <a:t>Action at voltage/current zero crossing, inrush current suppressed within 2 times, no impact</a:t>
            </a:r>
          </a:p>
        </p:txBody>
      </p:sp>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6350000" y="3175000"/>
            <a:ext cx="304800" cy="304800"/>
          </a:xfrm>
          <a:prstGeom prst="rect">
            <a:avLst/>
          </a:prstGeom>
        </p:spPr>
      </p:pic>
      <p:sp>
        <p:nvSpPr>
          <p:cNvPr id="19" name="AutoShape 19"/>
          <p:cNvSpPr/>
          <p:nvPr/>
        </p:nvSpPr>
        <p:spPr>
          <a:xfrm>
            <a:off x="6731000" y="31496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Fast Dynamic Response</a:t>
            </a:r>
            <a:endParaRPr lang="en-US" sz="1600" dirty="0">
              <a:solidFill>
                <a:srgbClr val="64FFDA"/>
              </a:solidFill>
            </a:endParaRPr>
          </a:p>
          <a:p>
            <a:pPr indent="0" algn="l">
              <a:lnSpc>
                <a:spcPct val="125000"/>
              </a:lnSpc>
            </a:pPr>
            <a:r>
              <a:rPr lang="en-US" sz="1200" b="0" i="0" u="none" strike="noStrike" dirty="0">
                <a:solidFill>
                  <a:srgbClr val="222222"/>
                </a:solidFill>
                <a:latin typeface="Noto Sans SC"/>
                <a:ea typeface="Noto Sans SC"/>
                <a:cs typeface="Noto Sans SC"/>
                <a:sym typeface="Noto Sans SC"/>
              </a:rPr>
              <a:t>All-electronic switch responds in only 10-20ms, real-time tracking of load changes</a:t>
            </a:r>
          </a:p>
        </p:txBody>
      </p:sp>
      <p:pic>
        <p:nvPicPr>
          <p:cNvPr id="20" name="Picture 2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6350000" y="4000500"/>
            <a:ext cx="304800" cy="304800"/>
          </a:xfrm>
          <a:prstGeom prst="rect">
            <a:avLst/>
          </a:prstGeom>
        </p:spPr>
      </p:pic>
      <p:sp>
        <p:nvSpPr>
          <p:cNvPr id="21" name="AutoShape 21"/>
          <p:cNvSpPr/>
          <p:nvPr/>
        </p:nvSpPr>
        <p:spPr>
          <a:xfrm>
            <a:off x="6731000" y="39751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Ultra-Long Maintenance-Free Lifespan</a:t>
            </a:r>
            <a:endParaRPr lang="en-US" sz="1600" dirty="0">
              <a:solidFill>
                <a:srgbClr val="64FFDA"/>
              </a:solidFill>
            </a:endParaRPr>
          </a:p>
          <a:p>
            <a:pPr indent="0" algn="l">
              <a:lnSpc>
                <a:spcPct val="125000"/>
              </a:lnSpc>
            </a:pPr>
            <a:r>
              <a:rPr lang="en-US" sz="1200" b="0" i="0" u="none" strike="noStrike" dirty="0">
                <a:solidFill>
                  <a:srgbClr val="222222"/>
                </a:solidFill>
                <a:latin typeface="Noto Sans SC"/>
                <a:ea typeface="Noto Sans SC"/>
                <a:cs typeface="Noto Sans SC"/>
                <a:sym typeface="Noto Sans SC"/>
              </a:rPr>
              <a:t>No mechanical moving parts, theoretical lifespan over one million times, extremely low maintenance cost</a:t>
            </a:r>
          </a:p>
        </p:txBody>
      </p:sp>
      <p:pic>
        <p:nvPicPr>
          <p:cNvPr id="22" name="Picture 2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6350000" y="4826000"/>
            <a:ext cx="304800" cy="304800"/>
          </a:xfrm>
          <a:prstGeom prst="rect">
            <a:avLst/>
          </a:prstGeom>
        </p:spPr>
      </p:pic>
      <p:sp>
        <p:nvSpPr>
          <p:cNvPr id="23" name="AutoShape 23"/>
          <p:cNvSpPr/>
          <p:nvPr/>
        </p:nvSpPr>
        <p:spPr>
          <a:xfrm>
            <a:off x="6731000" y="4836114"/>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64FFDA"/>
                </a:solidFill>
                <a:latin typeface="Noto Sans SC"/>
                <a:ea typeface="Noto Sans SC"/>
                <a:cs typeface="Noto Sans SC"/>
                <a:sym typeface="Noto Sans SC"/>
              </a:rPr>
              <a:t>Quiet Operation</a:t>
            </a:r>
            <a:endParaRPr lang="en-US" sz="1600" dirty="0">
              <a:solidFill>
                <a:srgbClr val="64FFDA"/>
              </a:solidFill>
            </a:endParaRPr>
          </a:p>
          <a:p>
            <a:pPr indent="0" algn="l">
              <a:lnSpc>
                <a:spcPct val="125000"/>
              </a:lnSpc>
            </a:pPr>
            <a:r>
              <a:rPr lang="en-US" sz="1200" b="0" i="0" u="none" strike="noStrike" dirty="0">
                <a:solidFill>
                  <a:srgbClr val="222222"/>
                </a:solidFill>
                <a:latin typeface="Noto Sans SC"/>
                <a:ea typeface="Noto Sans SC"/>
                <a:cs typeface="Noto Sans SC"/>
                <a:sym typeface="Noto Sans SC"/>
              </a:rPr>
              <a:t>All-solid-state design, no noise during operation, improving the working environment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3048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0" i="0" u="none" strike="noStrike" spc="400">
                <a:solidFill>
                  <a:srgbClr val="64FFDA"/>
                </a:solidFill>
                <a:latin typeface="Noto Sans SC"/>
                <a:ea typeface="Noto Sans SC"/>
                <a:cs typeface="Noto Sans SC"/>
                <a:sym typeface="Noto Sans SC"/>
              </a:rPr>
              <a:t>02 Core Working Principle</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64FFDA"/>
                </a:solidFill>
                <a:latin typeface="Noto Sans SC"/>
                <a:ea typeface="Noto Sans SC"/>
                <a:cs typeface="Noto Sans SC"/>
                <a:sym typeface="Noto Sans SC"/>
              </a:rPr>
              <a:t>Core Principle: Zero-Crossing Switching Technology</a:t>
            </a:r>
            <a:endParaRPr lang="en-US" sz="1100"/>
          </a:p>
        </p:txBody>
      </p:sp>
      <p:pic>
        <p:nvPicPr>
          <p:cNvPr id="3" name="Picture 3"/>
          <p:cNvPicPr>
            <a:picLocks noChangeAspect="1"/>
          </p:cNvPicPr>
          <p:nvPr/>
        </p:nvPicPr>
        <p:blipFill>
          <a:blip r:embed="rId3"/>
          <a:srcRect t="25661" b="25661"/>
          <a:stretch>
            <a:fillRect/>
          </a:stretch>
        </p:blipFill>
        <p:spPr>
          <a:xfrm>
            <a:off x="762000" y="1524000"/>
            <a:ext cx="10668000" cy="2921000"/>
          </a:xfrm>
          <a:prstGeom prst="roundRect">
            <a:avLst>
              <a:gd name="adj" fmla="val 4347"/>
            </a:avLst>
          </a:prstGeom>
          <a:noFill/>
          <a:ln w="12700" cap="flat" cmpd="sng">
            <a:solidFill>
              <a:srgbClr val="64FFDA">
                <a:alpha val="30000"/>
              </a:srgbClr>
            </a:solidFill>
            <a:prstDash val="solid"/>
            <a:round/>
          </a:ln>
        </p:spPr>
      </p:pic>
      <p:sp>
        <p:nvSpPr>
          <p:cNvPr id="4" name="AutoShape 4"/>
          <p:cNvSpPr/>
          <p:nvPr/>
        </p:nvSpPr>
        <p:spPr>
          <a:xfrm>
            <a:off x="762000" y="4699000"/>
            <a:ext cx="5207000" cy="1778000"/>
          </a:xfrm>
          <a:prstGeom prst="roundRect">
            <a:avLst>
              <a:gd name="adj" fmla="val 7142"/>
            </a:avLst>
          </a:prstGeom>
          <a:solidFill>
            <a:srgbClr val="F5F5F5">
              <a:alpha val="100000"/>
            </a:srgbClr>
          </a:solidFill>
          <a:ln w="12700" cap="flat" cmpd="sng">
            <a:solidFill>
              <a:srgbClr val="64FFDA">
                <a:alpha val="50000"/>
              </a:srgbClr>
            </a:solidFill>
            <a:prstDash val="solid"/>
            <a:round/>
          </a:ln>
        </p:spPr>
        <p:txBody>
          <a:bodyPr vert="horz" wrap="square" lIns="0" tIns="0" rIns="0" bIns="0" rtlCol="0" anchor="ctr" anchorCtr="0"/>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52500" y="4889500"/>
            <a:ext cx="355600" cy="355600"/>
          </a:xfrm>
          <a:prstGeom prst="rect">
            <a:avLst/>
          </a:prstGeom>
        </p:spPr>
      </p:pic>
      <p:sp>
        <p:nvSpPr>
          <p:cNvPr id="6" name="AutoShape 6"/>
          <p:cNvSpPr/>
          <p:nvPr/>
        </p:nvSpPr>
        <p:spPr>
          <a:xfrm>
            <a:off x="1397000" y="4851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333333"/>
                </a:solidFill>
                <a:latin typeface="Noto Sans SC"/>
                <a:ea typeface="Noto Sans SC"/>
                <a:cs typeface="Noto Sans SC"/>
                <a:sym typeface="Noto Sans SC"/>
              </a:rPr>
              <a:t>Switching ON: Voltage Zero-Crossing</a:t>
            </a:r>
            <a:endParaRPr lang="en-US" sz="1000" dirty="0"/>
          </a:p>
        </p:txBody>
      </p:sp>
      <p:sp>
        <p:nvSpPr>
          <p:cNvPr id="7" name="AutoShape 7"/>
          <p:cNvSpPr/>
          <p:nvPr/>
        </p:nvSpPr>
        <p:spPr>
          <a:xfrm>
            <a:off x="952500" y="5336959"/>
            <a:ext cx="4826000" cy="101489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Precisely detect the grid voltage waveform and trigger the </a:t>
            </a:r>
            <a:r>
              <a:rPr lang="en-US" sz="1200" b="0" i="0" u="none" strike="noStrike" dirty="0" err="1">
                <a:solidFill>
                  <a:srgbClr val="333333"/>
                </a:solidFill>
                <a:latin typeface="Noto Sans SC"/>
                <a:ea typeface="Noto Sans SC"/>
                <a:cs typeface="Noto Sans SC"/>
                <a:sym typeface="Noto Sans SC"/>
              </a:rPr>
              <a:t>thyristor</a:t>
            </a:r>
            <a:r>
              <a:rPr lang="en-US" sz="1200" b="0" i="0" u="none" strike="noStrike" dirty="0">
                <a:solidFill>
                  <a:srgbClr val="333333"/>
                </a:solidFill>
                <a:latin typeface="Noto Sans SC"/>
                <a:ea typeface="Noto Sans SC"/>
                <a:cs typeface="Noto Sans SC"/>
                <a:sym typeface="Noto Sans SC"/>
              </a:rPr>
              <a:t> to conduct at the moment of the Voltage Zero-Crossing </a:t>
            </a:r>
            <a:r>
              <a:rPr lang="en-US" sz="1200" b="0" i="0" u="none" strike="noStrike" dirty="0" smtClean="0">
                <a:solidFill>
                  <a:srgbClr val="333333"/>
                </a:solidFill>
                <a:latin typeface="Noto Sans SC"/>
                <a:ea typeface="Noto Sans SC"/>
                <a:cs typeface="Noto Sans SC"/>
                <a:sym typeface="Noto Sans SC"/>
              </a:rPr>
              <a:t>Point. Minimal </a:t>
            </a:r>
            <a:r>
              <a:rPr lang="en-US" sz="1200" b="0" i="0" u="none" strike="noStrike" dirty="0">
                <a:solidFill>
                  <a:srgbClr val="333333"/>
                </a:solidFill>
                <a:latin typeface="Noto Sans SC"/>
                <a:ea typeface="Noto Sans SC"/>
                <a:cs typeface="Noto Sans SC"/>
                <a:sym typeface="Noto Sans SC"/>
              </a:rPr>
              <a:t>inrush current</a:t>
            </a:r>
            <a:r>
              <a:rPr lang="en-US" sz="1800" b="0" i="0" u="none" strike="noStrike" dirty="0">
                <a:solidFill>
                  <a:srgbClr val="333333"/>
                </a:solidFill>
                <a:latin typeface="Noto Sans SC"/>
                <a:ea typeface="Noto Sans SC"/>
                <a:cs typeface="Noto Sans SC"/>
                <a:sym typeface="Noto Sans SC"/>
              </a:rPr>
              <a:t>.</a:t>
            </a:r>
            <a:endParaRPr lang="en-US" sz="1100" dirty="0"/>
          </a:p>
        </p:txBody>
      </p:sp>
      <p:sp>
        <p:nvSpPr>
          <p:cNvPr id="8" name="AutoShape 8"/>
          <p:cNvSpPr/>
          <p:nvPr/>
        </p:nvSpPr>
        <p:spPr>
          <a:xfrm>
            <a:off x="6223000" y="4699000"/>
            <a:ext cx="5207000" cy="1778000"/>
          </a:xfrm>
          <a:prstGeom prst="roundRect">
            <a:avLst>
              <a:gd name="adj" fmla="val 7142"/>
            </a:avLst>
          </a:prstGeom>
          <a:solidFill>
            <a:srgbClr val="F5F5F5">
              <a:alpha val="100000"/>
            </a:srgbClr>
          </a:solidFill>
          <a:ln w="12700" cap="flat" cmpd="sng">
            <a:solidFill>
              <a:srgbClr val="64FFDA">
                <a:alpha val="50000"/>
              </a:srgbClr>
            </a:solidFill>
            <a:prstDash val="solid"/>
            <a:round/>
          </a:ln>
        </p:spPr>
        <p:txBody>
          <a:bodyPr vert="horz" wrap="square" lIns="0" tIns="0" rIns="0" bIns="0" rtlCol="0" anchor="ctr" anchorCtr="0"/>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13500" y="4889500"/>
            <a:ext cx="355600" cy="355600"/>
          </a:xfrm>
          <a:prstGeom prst="rect">
            <a:avLst/>
          </a:prstGeom>
        </p:spPr>
      </p:pic>
      <p:sp>
        <p:nvSpPr>
          <p:cNvPr id="10" name="AutoShape 10"/>
          <p:cNvSpPr/>
          <p:nvPr/>
        </p:nvSpPr>
        <p:spPr>
          <a:xfrm>
            <a:off x="6858000" y="4851400"/>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333333"/>
                </a:solidFill>
                <a:latin typeface="Noto Sans SC"/>
                <a:ea typeface="Noto Sans SC"/>
                <a:cs typeface="Noto Sans SC"/>
                <a:sym typeface="Noto Sans SC"/>
              </a:rPr>
              <a:t>Switching OFF: Current Zero-Crossing</a:t>
            </a:r>
            <a:endParaRPr lang="en-US" sz="1600" dirty="0"/>
          </a:p>
        </p:txBody>
      </p:sp>
      <p:sp>
        <p:nvSpPr>
          <p:cNvPr id="11" name="AutoShape 11"/>
          <p:cNvSpPr/>
          <p:nvPr/>
        </p:nvSpPr>
        <p:spPr>
          <a:xfrm>
            <a:off x="6413500" y="52705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Precisely detect the capacitor current waveform and stop triggering at the moment of the Current Zero-Crossing Point. Avoids overvoltage and arcing.</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64FFDA"/>
                </a:solidFill>
                <a:latin typeface="Noto Sans SC"/>
                <a:ea typeface="Noto Sans SC"/>
                <a:cs typeface="Noto Sans SC"/>
                <a:sym typeface="Noto Sans SC"/>
              </a:rPr>
              <a:t>Detailed ON Process</a:t>
            </a:r>
            <a:endParaRPr lang="en-US" sz="1100"/>
          </a:p>
        </p:txBody>
      </p:sp>
      <p:sp>
        <p:nvSpPr>
          <p:cNvPr id="3" name="AutoShape 3"/>
          <p:cNvSpPr/>
          <p:nvPr/>
        </p:nvSpPr>
        <p:spPr>
          <a:xfrm>
            <a:off x="7620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63720" y="1714500"/>
            <a:ext cx="343641" cy="343641"/>
          </a:xfrm>
          <a:prstGeom prst="rect">
            <a:avLst/>
          </a:prstGeom>
        </p:spPr>
      </p:pic>
      <p:sp>
        <p:nvSpPr>
          <p:cNvPr id="5" name="AutoShape 5"/>
          <p:cNvSpPr/>
          <p:nvPr/>
        </p:nvSpPr>
        <p:spPr>
          <a:xfrm>
            <a:off x="1262476" y="1723498"/>
            <a:ext cx="1460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01 Detect Demand</a:t>
            </a:r>
            <a:endParaRPr lang="en-US" sz="900" dirty="0"/>
          </a:p>
        </p:txBody>
      </p:sp>
      <p:sp>
        <p:nvSpPr>
          <p:cNvPr id="6" name="AutoShape 6"/>
          <p:cNvSpPr/>
          <p:nvPr/>
        </p:nvSpPr>
        <p:spPr>
          <a:xfrm>
            <a:off x="952500" y="2362445"/>
            <a:ext cx="1651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The controller continuously monitors the reactive power or voltage of the power grid to determine the compensation demand.</a:t>
            </a:r>
            <a:endParaRPr lang="en-US" sz="1100" dirty="0"/>
          </a:p>
        </p:txBody>
      </p:sp>
      <p:sp>
        <p:nvSpPr>
          <p:cNvPr id="7" name="AutoShape 7"/>
          <p:cNvSpPr/>
          <p:nvPr/>
        </p:nvSpPr>
        <p:spPr>
          <a:xfrm>
            <a:off x="29972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019024" y="1687866"/>
            <a:ext cx="370275" cy="370275"/>
          </a:xfrm>
          <a:prstGeom prst="rect">
            <a:avLst/>
          </a:prstGeom>
        </p:spPr>
      </p:pic>
      <p:sp>
        <p:nvSpPr>
          <p:cNvPr id="9" name="AutoShape 9"/>
          <p:cNvSpPr/>
          <p:nvPr/>
        </p:nvSpPr>
        <p:spPr>
          <a:xfrm>
            <a:off x="3384056" y="1723498"/>
            <a:ext cx="165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02 Wait for Zero Point</a:t>
            </a:r>
            <a:endParaRPr lang="en-US" sz="900" dirty="0"/>
          </a:p>
        </p:txBody>
      </p:sp>
      <p:sp>
        <p:nvSpPr>
          <p:cNvPr id="10" name="AutoShape 10"/>
          <p:cNvSpPr/>
          <p:nvPr/>
        </p:nvSpPr>
        <p:spPr>
          <a:xfrm>
            <a:off x="3197745" y="2303996"/>
            <a:ext cx="1651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dirty="0">
                <a:solidFill>
                  <a:srgbClr val="333333"/>
                </a:solidFill>
                <a:latin typeface="Noto Sans SC"/>
                <a:ea typeface="Noto Sans SC"/>
                <a:cs typeface="Noto Sans SC"/>
                <a:sym typeface="Noto Sans SC"/>
              </a:rPr>
              <a:t>Lock the best timing and wait for the grid voltage zero crossing.</a:t>
            </a:r>
            <a:endParaRPr lang="en-US" sz="1100" dirty="0"/>
          </a:p>
        </p:txBody>
      </p:sp>
      <p:sp>
        <p:nvSpPr>
          <p:cNvPr id="11" name="AutoShape 11"/>
          <p:cNvSpPr/>
          <p:nvPr/>
        </p:nvSpPr>
        <p:spPr>
          <a:xfrm>
            <a:off x="52324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236469" y="1714500"/>
            <a:ext cx="347585" cy="347585"/>
          </a:xfrm>
          <a:prstGeom prst="rect">
            <a:avLst/>
          </a:prstGeom>
        </p:spPr>
      </p:pic>
      <p:sp>
        <p:nvSpPr>
          <p:cNvPr id="13" name="AutoShape 13"/>
          <p:cNvSpPr/>
          <p:nvPr/>
        </p:nvSpPr>
        <p:spPr>
          <a:xfrm>
            <a:off x="5584054" y="1677141"/>
            <a:ext cx="1768013"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03 Send Trigger Signal</a:t>
            </a:r>
            <a:endParaRPr lang="en-US" sz="900" dirty="0"/>
          </a:p>
        </p:txBody>
      </p:sp>
      <p:sp>
        <p:nvSpPr>
          <p:cNvPr id="14" name="AutoShape 14"/>
          <p:cNvSpPr/>
          <p:nvPr/>
        </p:nvSpPr>
        <p:spPr>
          <a:xfrm>
            <a:off x="5440656" y="2300304"/>
            <a:ext cx="1651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At the moment of voltage zero crossing, send a trigger pulse to the anti-parallel </a:t>
            </a:r>
            <a:r>
              <a:rPr lang="en-US" sz="1200" b="0" i="0" u="none" strike="noStrike" dirty="0" err="1">
                <a:solidFill>
                  <a:srgbClr val="333333"/>
                </a:solidFill>
                <a:latin typeface="Noto Sans SC"/>
                <a:ea typeface="Noto Sans SC"/>
                <a:cs typeface="Noto Sans SC"/>
                <a:sym typeface="Noto Sans SC"/>
              </a:rPr>
              <a:t>thyristors</a:t>
            </a:r>
            <a:r>
              <a:rPr lang="en-US" sz="1200" b="0" i="0" u="none" strike="noStrike" dirty="0">
                <a:solidFill>
                  <a:srgbClr val="333333"/>
                </a:solidFill>
                <a:latin typeface="Noto Sans SC"/>
                <a:ea typeface="Noto Sans SC"/>
                <a:cs typeface="Noto Sans SC"/>
                <a:sym typeface="Noto Sans SC"/>
              </a:rPr>
              <a:t>.</a:t>
            </a:r>
            <a:endParaRPr lang="en-US" sz="1100" dirty="0"/>
          </a:p>
        </p:txBody>
      </p:sp>
      <p:sp>
        <p:nvSpPr>
          <p:cNvPr id="15" name="AutoShape 15"/>
          <p:cNvSpPr/>
          <p:nvPr/>
        </p:nvSpPr>
        <p:spPr>
          <a:xfrm>
            <a:off x="74676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489546" y="1723498"/>
            <a:ext cx="334643" cy="334643"/>
          </a:xfrm>
          <a:prstGeom prst="rect">
            <a:avLst/>
          </a:prstGeom>
        </p:spPr>
      </p:pic>
      <p:sp>
        <p:nvSpPr>
          <p:cNvPr id="17" name="AutoShape 17"/>
          <p:cNvSpPr/>
          <p:nvPr/>
        </p:nvSpPr>
        <p:spPr>
          <a:xfrm>
            <a:off x="7794657" y="1724364"/>
            <a:ext cx="173447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04 </a:t>
            </a:r>
            <a:r>
              <a:rPr lang="en-US" sz="1200" b="1" i="0" u="none" strike="noStrike" dirty="0" err="1">
                <a:solidFill>
                  <a:srgbClr val="333333"/>
                </a:solidFill>
                <a:latin typeface="Noto Sans SC"/>
                <a:ea typeface="Noto Sans SC"/>
                <a:cs typeface="Noto Sans SC"/>
                <a:sym typeface="Noto Sans SC"/>
              </a:rPr>
              <a:t>Thyristor</a:t>
            </a:r>
            <a:r>
              <a:rPr lang="en-US" sz="1200" b="1" i="0" u="none" strike="noStrike" dirty="0">
                <a:solidFill>
                  <a:srgbClr val="333333"/>
                </a:solidFill>
                <a:latin typeface="Noto Sans SC"/>
                <a:ea typeface="Noto Sans SC"/>
                <a:cs typeface="Noto Sans SC"/>
                <a:sym typeface="Noto Sans SC"/>
              </a:rPr>
              <a:t> Conducts</a:t>
            </a:r>
            <a:endParaRPr lang="en-US" sz="900" dirty="0"/>
          </a:p>
        </p:txBody>
      </p:sp>
      <p:sp>
        <p:nvSpPr>
          <p:cNvPr id="18" name="AutoShape 18"/>
          <p:cNvSpPr/>
          <p:nvPr/>
        </p:nvSpPr>
        <p:spPr>
          <a:xfrm>
            <a:off x="7746880" y="2300302"/>
            <a:ext cx="1651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The </a:t>
            </a:r>
            <a:r>
              <a:rPr lang="en-US" sz="1200" b="0" i="0" u="none" strike="noStrike" dirty="0" err="1">
                <a:solidFill>
                  <a:srgbClr val="333333"/>
                </a:solidFill>
                <a:latin typeface="Noto Sans SC"/>
                <a:ea typeface="Noto Sans SC"/>
                <a:cs typeface="Noto Sans SC"/>
                <a:sym typeface="Noto Sans SC"/>
              </a:rPr>
              <a:t>thyristors</a:t>
            </a:r>
            <a:r>
              <a:rPr lang="en-US" sz="1200" b="0" i="0" u="none" strike="noStrike" dirty="0">
                <a:solidFill>
                  <a:srgbClr val="333333"/>
                </a:solidFill>
                <a:latin typeface="Noto Sans SC"/>
                <a:ea typeface="Noto Sans SC"/>
                <a:cs typeface="Noto Sans SC"/>
                <a:sym typeface="Noto Sans SC"/>
              </a:rPr>
              <a:t> quickly respond and conduct, smoothly connecting the capacitor bank to the power grid.</a:t>
            </a:r>
            <a:endParaRPr lang="en-US" sz="1100" dirty="0"/>
          </a:p>
        </p:txBody>
      </p:sp>
      <p:sp>
        <p:nvSpPr>
          <p:cNvPr id="19" name="AutoShape 19"/>
          <p:cNvSpPr/>
          <p:nvPr/>
        </p:nvSpPr>
        <p:spPr>
          <a:xfrm>
            <a:off x="9702800" y="1524000"/>
            <a:ext cx="1727200" cy="2286000"/>
          </a:xfrm>
          <a:prstGeom prst="roundRect">
            <a:avLst>
              <a:gd name="adj" fmla="val 7352"/>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20" name="Picture 2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9706871" y="1714500"/>
            <a:ext cx="324898" cy="324898"/>
          </a:xfrm>
          <a:prstGeom prst="rect">
            <a:avLst/>
          </a:prstGeom>
        </p:spPr>
      </p:pic>
      <p:sp>
        <p:nvSpPr>
          <p:cNvPr id="21" name="AutoShape 21"/>
          <p:cNvSpPr/>
          <p:nvPr/>
        </p:nvSpPr>
        <p:spPr>
          <a:xfrm>
            <a:off x="10124119" y="1695820"/>
            <a:ext cx="139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1" i="0" u="none" strike="noStrike" dirty="0">
                <a:solidFill>
                  <a:srgbClr val="333333"/>
                </a:solidFill>
                <a:latin typeface="Noto Sans SC"/>
                <a:ea typeface="Noto Sans SC"/>
                <a:cs typeface="Noto Sans SC"/>
                <a:sym typeface="Noto Sans SC"/>
              </a:rPr>
              <a:t>05 Inrush-Free Switching ON</a:t>
            </a:r>
            <a:endParaRPr lang="en-US" sz="1050" dirty="0"/>
          </a:p>
        </p:txBody>
      </p:sp>
      <p:sp>
        <p:nvSpPr>
          <p:cNvPr id="22" name="AutoShape 22"/>
          <p:cNvSpPr/>
          <p:nvPr/>
        </p:nvSpPr>
        <p:spPr>
          <a:xfrm>
            <a:off x="9911056" y="2353572"/>
            <a:ext cx="1397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dirty="0">
                <a:solidFill>
                  <a:srgbClr val="333333"/>
                </a:solidFill>
                <a:latin typeface="Noto Sans SC"/>
                <a:ea typeface="Noto Sans SC"/>
                <a:cs typeface="Noto Sans SC"/>
                <a:sym typeface="Noto Sans SC"/>
              </a:rPr>
              <a:t>Voltage synchronization, inrush current is suppressed within twice the rated current.</a:t>
            </a:r>
            <a:endParaRPr lang="en-US" sz="1100" dirty="0"/>
          </a:p>
        </p:txBody>
      </p:sp>
      <p:pic>
        <p:nvPicPr>
          <p:cNvPr id="23" name="Picture 23"/>
          <p:cNvPicPr>
            <a:picLocks noChangeAspect="1"/>
          </p:cNvPicPr>
          <p:nvPr/>
        </p:nvPicPr>
        <p:blipFill>
          <a:blip r:embed="rId13"/>
          <a:srcRect t="29894" b="29894"/>
          <a:stretch>
            <a:fillRect/>
          </a:stretch>
        </p:blipFill>
        <p:spPr>
          <a:xfrm>
            <a:off x="762000" y="4000500"/>
            <a:ext cx="10668000" cy="2413000"/>
          </a:xfrm>
          <a:prstGeom prst="roundRect">
            <a:avLst>
              <a:gd name="adj" fmla="val 5263"/>
            </a:avLst>
          </a:prstGeom>
          <a:noFill/>
          <a:ln w="12700" cap="flat" cmpd="sng">
            <a:solidFill>
              <a:srgbClr val="64FFDA">
                <a:alpha val="50000"/>
              </a:srgbClr>
            </a:solidFill>
            <a:prstDash val="solid"/>
            <a:rou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64FFDA"/>
                </a:solidFill>
                <a:latin typeface="Noto Sans SC"/>
                <a:ea typeface="Noto Sans SC"/>
                <a:cs typeface="Noto Sans SC"/>
                <a:sym typeface="Noto Sans SC"/>
              </a:rPr>
              <a:t>Detailed OFF Process</a:t>
            </a:r>
            <a:endParaRPr lang="en-US" sz="1100"/>
          </a:p>
        </p:txBody>
      </p:sp>
      <p:sp>
        <p:nvSpPr>
          <p:cNvPr id="3" name="AutoShape 3"/>
          <p:cNvSpPr/>
          <p:nvPr/>
        </p:nvSpPr>
        <p:spPr>
          <a:xfrm>
            <a:off x="7620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524000" y="1714500"/>
            <a:ext cx="508000" cy="508000"/>
          </a:xfrm>
          <a:prstGeom prst="rect">
            <a:avLst/>
          </a:prstGeom>
        </p:spPr>
      </p:pic>
      <p:sp>
        <p:nvSpPr>
          <p:cNvPr id="5" name="AutoShape 5"/>
          <p:cNvSpPr/>
          <p:nvPr/>
        </p:nvSpPr>
        <p:spPr>
          <a:xfrm>
            <a:off x="889000" y="2286000"/>
            <a:ext cx="1778000" cy="332913"/>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dirty="0">
                <a:solidFill>
                  <a:srgbClr val="333333"/>
                </a:solidFill>
                <a:latin typeface="Noto Sans SC"/>
                <a:ea typeface="Noto Sans SC"/>
                <a:cs typeface="Noto Sans SC"/>
                <a:sym typeface="Noto Sans SC"/>
              </a:rPr>
              <a:t>01 Detect Demand</a:t>
            </a:r>
            <a:endParaRPr lang="en-US" sz="1000" dirty="0"/>
          </a:p>
        </p:txBody>
      </p:sp>
      <p:sp>
        <p:nvSpPr>
          <p:cNvPr id="6" name="AutoShape 6"/>
          <p:cNvSpPr/>
          <p:nvPr/>
        </p:nvSpPr>
        <p:spPr>
          <a:xfrm>
            <a:off x="889000" y="2711390"/>
            <a:ext cx="177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333333"/>
                </a:solidFill>
                <a:latin typeface="Noto Sans SC"/>
                <a:ea typeface="Noto Sans SC"/>
                <a:cs typeface="Noto Sans SC"/>
                <a:sym typeface="Noto Sans SC"/>
              </a:rPr>
              <a:t>The controller continuously monitors the grid status to determine if capacitor removal is needed to prevent over-compensation</a:t>
            </a:r>
            <a:r>
              <a:rPr lang="en-US" sz="1200" b="0" i="0" u="none" strike="noStrike" dirty="0">
                <a:solidFill>
                  <a:srgbClr val="333333"/>
                </a:solidFill>
                <a:latin typeface="Noto Sans SC"/>
                <a:ea typeface="Noto Sans SC"/>
                <a:cs typeface="Noto Sans SC"/>
                <a:sym typeface="Noto Sans SC"/>
              </a:rPr>
              <a:t>.</a:t>
            </a:r>
            <a:endParaRPr lang="en-US" sz="1100" dirty="0"/>
          </a:p>
        </p:txBody>
      </p:sp>
      <p:sp>
        <p:nvSpPr>
          <p:cNvPr id="7" name="AutoShape 7"/>
          <p:cNvSpPr/>
          <p:nvPr/>
        </p:nvSpPr>
        <p:spPr>
          <a:xfrm>
            <a:off x="29845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746500" y="1714500"/>
            <a:ext cx="508000" cy="508000"/>
          </a:xfrm>
          <a:prstGeom prst="rect">
            <a:avLst/>
          </a:prstGeom>
        </p:spPr>
      </p:pic>
      <p:sp>
        <p:nvSpPr>
          <p:cNvPr id="9" name="AutoShape 9"/>
          <p:cNvSpPr/>
          <p:nvPr/>
        </p:nvSpPr>
        <p:spPr>
          <a:xfrm>
            <a:off x="3111500" y="22860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dirty="0">
                <a:solidFill>
                  <a:srgbClr val="333333"/>
                </a:solidFill>
                <a:latin typeface="Noto Sans SC"/>
                <a:ea typeface="Noto Sans SC"/>
                <a:cs typeface="Noto Sans SC"/>
                <a:sym typeface="Noto Sans SC"/>
              </a:rPr>
              <a:t>02 Wait for Zero Point</a:t>
            </a:r>
            <a:endParaRPr lang="en-US" dirty="0"/>
          </a:p>
        </p:txBody>
      </p:sp>
      <p:sp>
        <p:nvSpPr>
          <p:cNvPr id="10" name="AutoShape 10"/>
          <p:cNvSpPr/>
          <p:nvPr/>
        </p:nvSpPr>
        <p:spPr>
          <a:xfrm>
            <a:off x="3111500" y="2720268"/>
            <a:ext cx="177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333333"/>
                </a:solidFill>
                <a:latin typeface="Noto Sans SC"/>
                <a:ea typeface="Noto Sans SC"/>
                <a:cs typeface="Noto Sans SC"/>
                <a:sym typeface="Noto Sans SC"/>
              </a:rPr>
              <a:t>After detecting the demand, it starts waiting and precisely locks the zero-crossing moment of the capacitor current.</a:t>
            </a:r>
            <a:endParaRPr lang="en-US" sz="1000" dirty="0"/>
          </a:p>
        </p:txBody>
      </p:sp>
      <p:sp>
        <p:nvSpPr>
          <p:cNvPr id="11" name="AutoShape 11"/>
          <p:cNvSpPr/>
          <p:nvPr/>
        </p:nvSpPr>
        <p:spPr>
          <a:xfrm>
            <a:off x="52070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969000" y="1714500"/>
            <a:ext cx="508000" cy="508000"/>
          </a:xfrm>
          <a:prstGeom prst="rect">
            <a:avLst/>
          </a:prstGeom>
        </p:spPr>
      </p:pic>
      <p:sp>
        <p:nvSpPr>
          <p:cNvPr id="13" name="AutoShape 13"/>
          <p:cNvSpPr/>
          <p:nvPr/>
        </p:nvSpPr>
        <p:spPr>
          <a:xfrm>
            <a:off x="5334000" y="22860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dirty="0">
                <a:solidFill>
                  <a:srgbClr val="333333"/>
                </a:solidFill>
                <a:latin typeface="Noto Sans SC"/>
                <a:ea typeface="Noto Sans SC"/>
                <a:cs typeface="Noto Sans SC"/>
                <a:sym typeface="Noto Sans SC"/>
              </a:rPr>
              <a:t>03 Stop Trigger Signal</a:t>
            </a:r>
            <a:endParaRPr lang="en-US" dirty="0"/>
          </a:p>
        </p:txBody>
      </p:sp>
      <p:sp>
        <p:nvSpPr>
          <p:cNvPr id="14" name="AutoShape 14"/>
          <p:cNvSpPr/>
          <p:nvPr/>
        </p:nvSpPr>
        <p:spPr>
          <a:xfrm>
            <a:off x="5334000" y="2667000"/>
            <a:ext cx="177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333333"/>
                </a:solidFill>
                <a:latin typeface="Noto Sans SC"/>
                <a:ea typeface="Noto Sans SC"/>
                <a:cs typeface="Noto Sans SC"/>
                <a:sym typeface="Noto Sans SC"/>
              </a:rPr>
              <a:t>At the precise moment of current zero crossing, the controller stops sending trigger pulses to the </a:t>
            </a:r>
            <a:r>
              <a:rPr lang="en-US" sz="1000" b="0" i="0" u="none" strike="noStrike" dirty="0" err="1">
                <a:solidFill>
                  <a:srgbClr val="333333"/>
                </a:solidFill>
                <a:latin typeface="Noto Sans SC"/>
                <a:ea typeface="Noto Sans SC"/>
                <a:cs typeface="Noto Sans SC"/>
                <a:sym typeface="Noto Sans SC"/>
              </a:rPr>
              <a:t>thyristor</a:t>
            </a:r>
            <a:r>
              <a:rPr lang="en-US" sz="1000" b="0" i="0" u="none" strike="noStrike" dirty="0">
                <a:solidFill>
                  <a:srgbClr val="333333"/>
                </a:solidFill>
                <a:latin typeface="Noto Sans SC"/>
                <a:ea typeface="Noto Sans SC"/>
                <a:cs typeface="Noto Sans SC"/>
                <a:sym typeface="Noto Sans SC"/>
              </a:rPr>
              <a:t>.</a:t>
            </a:r>
            <a:endParaRPr lang="en-US" sz="1000" dirty="0"/>
          </a:p>
        </p:txBody>
      </p:sp>
      <p:sp>
        <p:nvSpPr>
          <p:cNvPr id="15" name="AutoShape 15"/>
          <p:cNvSpPr/>
          <p:nvPr/>
        </p:nvSpPr>
        <p:spPr>
          <a:xfrm>
            <a:off x="7429500" y="1524000"/>
            <a:ext cx="2032000" cy="2286000"/>
          </a:xfrm>
          <a:prstGeom prst="roundRect">
            <a:avLst>
              <a:gd name="adj" fmla="val 6250"/>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8191500" y="1714500"/>
            <a:ext cx="508000" cy="508000"/>
          </a:xfrm>
          <a:prstGeom prst="rect">
            <a:avLst/>
          </a:prstGeom>
        </p:spPr>
      </p:pic>
      <p:sp>
        <p:nvSpPr>
          <p:cNvPr id="17" name="AutoShape 17"/>
          <p:cNvSpPr/>
          <p:nvPr/>
        </p:nvSpPr>
        <p:spPr>
          <a:xfrm>
            <a:off x="7556500" y="2286000"/>
            <a:ext cx="177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dirty="0">
                <a:solidFill>
                  <a:srgbClr val="333333"/>
                </a:solidFill>
                <a:latin typeface="Noto Sans SC"/>
                <a:ea typeface="Noto Sans SC"/>
                <a:cs typeface="Noto Sans SC"/>
                <a:sym typeface="Noto Sans SC"/>
              </a:rPr>
              <a:t>04 </a:t>
            </a:r>
            <a:r>
              <a:rPr lang="en-US" b="1" i="0" u="none" strike="noStrike" dirty="0" err="1">
                <a:solidFill>
                  <a:srgbClr val="333333"/>
                </a:solidFill>
                <a:latin typeface="Noto Sans SC"/>
                <a:ea typeface="Noto Sans SC"/>
                <a:cs typeface="Noto Sans SC"/>
                <a:sym typeface="Noto Sans SC"/>
              </a:rPr>
              <a:t>Thyristor</a:t>
            </a:r>
            <a:r>
              <a:rPr lang="en-US" b="1" i="0" u="none" strike="noStrike" dirty="0">
                <a:solidFill>
                  <a:srgbClr val="333333"/>
                </a:solidFill>
                <a:latin typeface="Noto Sans SC"/>
                <a:ea typeface="Noto Sans SC"/>
                <a:cs typeface="Noto Sans SC"/>
                <a:sym typeface="Noto Sans SC"/>
              </a:rPr>
              <a:t> Naturally Turns Off</a:t>
            </a:r>
            <a:endParaRPr lang="en-US" dirty="0"/>
          </a:p>
        </p:txBody>
      </p:sp>
      <p:sp>
        <p:nvSpPr>
          <p:cNvPr id="18" name="AutoShape 18"/>
          <p:cNvSpPr/>
          <p:nvPr/>
        </p:nvSpPr>
        <p:spPr>
          <a:xfrm>
            <a:off x="7556500" y="2746902"/>
            <a:ext cx="177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333333"/>
                </a:solidFill>
                <a:latin typeface="Noto Sans SC"/>
                <a:ea typeface="Noto Sans SC"/>
                <a:cs typeface="Noto Sans SC"/>
                <a:sym typeface="Noto Sans SC"/>
              </a:rPr>
              <a:t>The </a:t>
            </a:r>
            <a:r>
              <a:rPr lang="en-US" sz="1000" b="0" i="0" u="none" strike="noStrike" dirty="0" err="1">
                <a:solidFill>
                  <a:srgbClr val="333333"/>
                </a:solidFill>
                <a:latin typeface="Noto Sans SC"/>
                <a:ea typeface="Noto Sans SC"/>
                <a:cs typeface="Noto Sans SC"/>
                <a:sym typeface="Noto Sans SC"/>
              </a:rPr>
              <a:t>thyristor</a:t>
            </a:r>
            <a:r>
              <a:rPr lang="en-US" sz="1000" b="0" i="0" u="none" strike="noStrike" dirty="0">
                <a:solidFill>
                  <a:srgbClr val="333333"/>
                </a:solidFill>
                <a:latin typeface="Noto Sans SC"/>
                <a:ea typeface="Noto Sans SC"/>
                <a:cs typeface="Noto Sans SC"/>
                <a:sym typeface="Noto Sans SC"/>
              </a:rPr>
              <a:t> loses the trigger signal and the main current drops to zero, automatically turning off as a semi-controlled device.</a:t>
            </a:r>
            <a:endParaRPr lang="en-US" sz="1000" dirty="0"/>
          </a:p>
        </p:txBody>
      </p:sp>
      <p:sp>
        <p:nvSpPr>
          <p:cNvPr id="19" name="AutoShape 19"/>
          <p:cNvSpPr/>
          <p:nvPr/>
        </p:nvSpPr>
        <p:spPr>
          <a:xfrm>
            <a:off x="9652000" y="1524000"/>
            <a:ext cx="1778000" cy="2286000"/>
          </a:xfrm>
          <a:prstGeom prst="roundRect">
            <a:avLst>
              <a:gd name="adj" fmla="val 7142"/>
            </a:avLst>
          </a:prstGeom>
          <a:solidFill>
            <a:srgbClr val="F0F0F0">
              <a:alpha val="100000"/>
            </a:srgbClr>
          </a:solidFill>
          <a:ln w="12700" cap="flat" cmpd="sng">
            <a:solidFill>
              <a:srgbClr val="64FFDA">
                <a:alpha val="30000"/>
              </a:srgbClr>
            </a:solidFill>
            <a:prstDash val="solid"/>
            <a:round/>
          </a:ln>
        </p:spPr>
        <p:txBody>
          <a:bodyPr vert="horz" wrap="square" lIns="0" tIns="0" rIns="0" bIns="0" rtlCol="0" anchor="ctr" anchorCtr="0"/>
          <a:lstStyle/>
          <a:p>
            <a:pPr algn="ctr">
              <a:defRPr/>
            </a:pPr>
            <a:endParaRPr/>
          </a:p>
        </p:txBody>
      </p:sp>
      <p:pic>
        <p:nvPicPr>
          <p:cNvPr id="20" name="Picture 2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0287000" y="1714500"/>
            <a:ext cx="508000" cy="508000"/>
          </a:xfrm>
          <a:prstGeom prst="rect">
            <a:avLst/>
          </a:prstGeom>
        </p:spPr>
      </p:pic>
      <p:sp>
        <p:nvSpPr>
          <p:cNvPr id="21" name="AutoShape 21"/>
          <p:cNvSpPr/>
          <p:nvPr/>
        </p:nvSpPr>
        <p:spPr>
          <a:xfrm>
            <a:off x="9779000" y="2180454"/>
            <a:ext cx="152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b="1" i="0" u="none" strike="noStrike" dirty="0">
                <a:solidFill>
                  <a:srgbClr val="333333"/>
                </a:solidFill>
                <a:latin typeface="Noto Sans SC"/>
                <a:ea typeface="Noto Sans SC"/>
                <a:cs typeface="Noto Sans SC"/>
                <a:sym typeface="Noto Sans SC"/>
              </a:rPr>
              <a:t>05 Arc-Free Switching OFF</a:t>
            </a:r>
            <a:endParaRPr lang="en-US" dirty="0"/>
          </a:p>
        </p:txBody>
      </p:sp>
      <p:sp>
        <p:nvSpPr>
          <p:cNvPr id="22" name="AutoShape 22"/>
          <p:cNvSpPr/>
          <p:nvPr/>
        </p:nvSpPr>
        <p:spPr>
          <a:xfrm>
            <a:off x="9687512" y="2702512"/>
            <a:ext cx="1778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000" b="0" i="0" u="none" strike="noStrike" dirty="0">
                <a:solidFill>
                  <a:srgbClr val="333333"/>
                </a:solidFill>
                <a:latin typeface="Noto Sans SC"/>
                <a:ea typeface="Noto Sans SC"/>
                <a:cs typeface="Noto Sans SC"/>
                <a:sym typeface="Noto Sans SC"/>
              </a:rPr>
              <a:t>No arc is generated during the process, avoiding overvoltage and electromagnetic interference, achieving smooth and shock-free operation.</a:t>
            </a:r>
            <a:endParaRPr lang="en-US" sz="1000" dirty="0"/>
          </a:p>
        </p:txBody>
      </p:sp>
      <p:pic>
        <p:nvPicPr>
          <p:cNvPr id="23" name="Picture 23"/>
          <p:cNvPicPr>
            <a:picLocks noChangeAspect="1"/>
          </p:cNvPicPr>
          <p:nvPr/>
        </p:nvPicPr>
        <p:blipFill>
          <a:blip r:embed="rId13"/>
          <a:srcRect t="30952" b="30952"/>
          <a:stretch>
            <a:fillRect/>
          </a:stretch>
        </p:blipFill>
        <p:spPr>
          <a:xfrm>
            <a:off x="762000" y="4064000"/>
            <a:ext cx="10668000" cy="2286000"/>
          </a:xfrm>
          <a:prstGeom prst="rect">
            <a:avLst/>
          </a:prstGeom>
          <a:noFill/>
          <a:ln w="12700" cap="flat" cmpd="sng">
            <a:solidFill>
              <a:srgbClr val="64FFDA">
                <a:alpha val="50000"/>
              </a:srgbClr>
            </a:solidFill>
            <a:prstDash val="solid"/>
            <a:round/>
          </a:ln>
        </p:spPr>
      </p:pic>
    </p:spTree>
  </p:cSld>
  <p:clrMapOvr>
    <a:masterClrMapping/>
  </p:clrMapOvr>
</p:sld>
</file>

<file path=ppt/theme/theme1.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2858</Words>
  <Application>Microsoft Office PowerPoint</Application>
  <PresentationFormat>宽屏</PresentationFormat>
  <Paragraphs>210</Paragraphs>
  <Slides>19</Slides>
  <Notes>19</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19</vt:i4>
      </vt:variant>
    </vt:vector>
  </HeadingPairs>
  <TitlesOfParts>
    <vt:vector size="22" baseType="lpstr">
      <vt:lpstr>Noto Sans SC</vt:lpstr>
      <vt:lpstr>Arial</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modified xsi:type="dcterms:W3CDTF">2026-03-05T08:26:22Z</dcterms:modified>
</cp:coreProperties>
</file>